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embeddings/oleObject1.bin" ContentType="application/vnd.openxmlformats-officedocument.oleObject"/>
  <Override PartName="/ppt/charts/chart2.xml" ContentType="application/vnd.openxmlformats-officedocument.drawingml.chart+xml"/>
  <Override PartName="/ppt/embeddings/oleObject2.bin" ContentType="application/vnd.openxmlformats-officedocument.oleObject"/>
  <Override PartName="/ppt/charts/chart3.xml" ContentType="application/vnd.openxmlformats-officedocument.drawingml.chart+xml"/>
  <Override PartName="/ppt/embeddings/oleObject3.bin" ContentType="application/vnd.openxmlformats-officedocument.oleObject"/>
  <Override PartName="/ppt/charts/chart4.xml" ContentType="application/vnd.openxmlformats-officedocument.drawingml.chart+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68" r:id="rId3"/>
    <p:sldId id="273" r:id="rId4"/>
    <p:sldId id="269" r:id="rId5"/>
    <p:sldId id="272" r:id="rId6"/>
    <p:sldId id="287" r:id="rId7"/>
    <p:sldId id="270" r:id="rId8"/>
    <p:sldId id="300" r:id="rId9"/>
    <p:sldId id="310" r:id="rId10"/>
    <p:sldId id="296" r:id="rId11"/>
    <p:sldId id="306" r:id="rId12"/>
    <p:sldId id="293" r:id="rId13"/>
    <p:sldId id="309" r:id="rId14"/>
    <p:sldId id="301" r:id="rId15"/>
    <p:sldId id="305" r:id="rId16"/>
    <p:sldId id="304" r:id="rId17"/>
    <p:sldId id="303" r:id="rId18"/>
    <p:sldId id="276" r:id="rId19"/>
    <p:sldId id="302" r:id="rId20"/>
    <p:sldId id="307" r:id="rId21"/>
    <p:sldId id="308" r:id="rId22"/>
    <p:sldId id="282" r:id="rId23"/>
    <p:sldId id="283" r:id="rId24"/>
    <p:sldId id="284" r:id="rId25"/>
    <p:sldId id="285" r:id="rId26"/>
    <p:sldId id="286" r:id="rId27"/>
  </p:sldIdLst>
  <p:sldSz cx="12192000" cy="6858000"/>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nouil jacque" initials="vj" lastIdx="1" clrIdx="0">
    <p:extLst>
      <p:ext uri="{19B8F6BF-5375-455C-9EA6-DF929625EA0E}">
        <p15:presenceInfo xmlns:p15="http://schemas.microsoft.com/office/powerpoint/2012/main" xmlns="" userId="87849a36b97854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13E83-725E-4E45-8E6C-6CAFAD7A68AB}" v="7" dt="2018-12-23T16:09:55.95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38" d="100"/>
          <a:sy n="138" d="100"/>
        </p:scale>
        <p:origin x="-728" y="-11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34"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4.bin"/><Relationship Id="rId2" Type="http://schemas.microsoft.com/office/2011/relationships/chartStyle" Target="style4.xml"/><Relationship Id="rId3" Type="http://schemas.microsoft.com/office/2011/relationships/chartColorStyle" Target="colors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Tranches </a:t>
            </a:r>
            <a:r>
              <a:rPr lang="en-US" b="1" dirty="0" err="1"/>
              <a:t>d’âges</a:t>
            </a:r>
            <a:endParaRPr lang="en-US" b="1" dirty="0"/>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'[Tranche d''age 2018 et 2019.xlsx]Timesheet'!$L$14:$L$18</c:f>
              <c:strCache>
                <c:ptCount val="5"/>
                <c:pt idx="0">
                  <c:v>1-5 ans</c:v>
                </c:pt>
                <c:pt idx="1">
                  <c:v>6-10 ans</c:v>
                </c:pt>
                <c:pt idx="2">
                  <c:v>11-15 ans</c:v>
                </c:pt>
                <c:pt idx="3">
                  <c:v>16-20 ans</c:v>
                </c:pt>
                <c:pt idx="4">
                  <c:v>21ans et +</c:v>
                </c:pt>
              </c:strCache>
            </c:strRef>
          </c:cat>
          <c:val>
            <c:numRef>
              <c:f>'[Tranche d''age 2018 et 2019.xlsx]Timesheet'!$M$14:$M$18</c:f>
              <c:numCache>
                <c:formatCode>General</c:formatCode>
                <c:ptCount val="5"/>
              </c:numCache>
            </c:numRef>
          </c:val>
          <c:extLst xmlns:c16r2="http://schemas.microsoft.com/office/drawing/2015/06/chart">
            <c:ext xmlns:c16="http://schemas.microsoft.com/office/drawing/2014/chart" uri="{C3380CC4-5D6E-409C-BE32-E72D297353CC}">
              <c16:uniqueId val="{00000000-BF81-4DB4-9D7B-28FB45483156}"/>
            </c:ext>
          </c:extLst>
        </c:ser>
        <c:ser>
          <c:idx val="1"/>
          <c:order val="1"/>
          <c:tx>
            <c:v>2018 (1251 licenciés)</c:v>
          </c:tx>
          <c:spPr>
            <a:solidFill>
              <a:schemeClr val="accent5"/>
            </a:solidFill>
            <a:ln>
              <a:noFill/>
            </a:ln>
            <a:effectLst/>
            <a:sp3d/>
          </c:spPr>
          <c:invertIfNegative val="0"/>
          <c:dLbls>
            <c:dLbl>
              <c:idx val="0"/>
              <c:layout>
                <c:manualLayout>
                  <c:x val="-0.00555555555555558"/>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8C7-43CF-8CAB-16099A8C316D}"/>
                </c:ext>
              </c:extLst>
            </c:dLbl>
            <c:dLbl>
              <c:idx val="1"/>
              <c:layout>
                <c:manualLayout>
                  <c:x val="-0.00833333333333333"/>
                  <c:y val="-2.12188906800333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8C7-43CF-8CAB-16099A8C316D}"/>
                </c:ext>
              </c:extLst>
            </c:dLbl>
            <c:dLbl>
              <c:idx val="2"/>
              <c:layout>
                <c:manualLayout>
                  <c:x val="-0.00833333333333333"/>
                  <c:y val="0.0046296296296296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8C7-43CF-8CAB-16099A8C316D}"/>
                </c:ext>
              </c:extLst>
            </c:dLbl>
            <c:dLbl>
              <c:idx val="3"/>
              <c:layout>
                <c:manualLayout>
                  <c:x val="-0.00277777777777778"/>
                  <c:y val="0.009259259259259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8C7-43CF-8CAB-16099A8C316D}"/>
                </c:ext>
              </c:extLst>
            </c:dLbl>
            <c:dLbl>
              <c:idx val="4"/>
              <c:layout>
                <c:manualLayout>
                  <c:x val="-0.00833333333333344"/>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8C7-43CF-8CAB-16099A8C31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'[Tranche d''age 2018 et 2019.xlsx]Timesheet'!$L$14:$L$18</c:f>
              <c:strCache>
                <c:ptCount val="5"/>
                <c:pt idx="0">
                  <c:v>1-5 ans</c:v>
                </c:pt>
                <c:pt idx="1">
                  <c:v>6-10 ans</c:v>
                </c:pt>
                <c:pt idx="2">
                  <c:v>11-15 ans</c:v>
                </c:pt>
                <c:pt idx="3">
                  <c:v>16-20 ans</c:v>
                </c:pt>
                <c:pt idx="4">
                  <c:v>21ans et +</c:v>
                </c:pt>
              </c:strCache>
            </c:strRef>
          </c:cat>
          <c:val>
            <c:numRef>
              <c:f>'[Tranche d''age 2018 et 2019.xlsx]Timesheet'!$N$14:$N$18</c:f>
              <c:numCache>
                <c:formatCode>General</c:formatCode>
                <c:ptCount val="5"/>
                <c:pt idx="0">
                  <c:v>262.0</c:v>
                </c:pt>
                <c:pt idx="1">
                  <c:v>471.0</c:v>
                </c:pt>
                <c:pt idx="2">
                  <c:v>266.0</c:v>
                </c:pt>
                <c:pt idx="3">
                  <c:v>77.0</c:v>
                </c:pt>
                <c:pt idx="4">
                  <c:v>176.0</c:v>
                </c:pt>
              </c:numCache>
            </c:numRef>
          </c:val>
          <c:extLst xmlns:c16r2="http://schemas.microsoft.com/office/drawing/2015/06/chart">
            <c:ext xmlns:c16="http://schemas.microsoft.com/office/drawing/2014/chart" uri="{C3380CC4-5D6E-409C-BE32-E72D297353CC}">
              <c16:uniqueId val="{00000006-BF81-4DB4-9D7B-28FB45483156}"/>
            </c:ext>
          </c:extLst>
        </c:ser>
        <c:ser>
          <c:idx val="2"/>
          <c:order val="2"/>
          <c:tx>
            <c:v>2019 (1296 licenciés)</c:v>
          </c:tx>
          <c:spPr>
            <a:solidFill>
              <a:schemeClr val="accent4"/>
            </a:solidFill>
            <a:ln>
              <a:noFill/>
            </a:ln>
            <a:effectLst/>
            <a:sp3d/>
          </c:spPr>
          <c:invertIfNegative val="0"/>
          <c:dLbls>
            <c:dLbl>
              <c:idx val="0"/>
              <c:layout>
                <c:manualLayout>
                  <c:x val="0.0166666666666667"/>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8C7-43CF-8CAB-16099A8C316D}"/>
                </c:ext>
              </c:extLst>
            </c:dLbl>
            <c:dLbl>
              <c:idx val="1"/>
              <c:layout>
                <c:manualLayout>
                  <c:x val="0.0138888888888889"/>
                  <c:y val="-2.12188906800333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18C7-43CF-8CAB-16099A8C316D}"/>
                </c:ext>
              </c:extLst>
            </c:dLbl>
            <c:dLbl>
              <c:idx val="2"/>
              <c:layout>
                <c:manualLayout>
                  <c:x val="0.0249999999999999"/>
                  <c:y val="-4.24377813600667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8C7-43CF-8CAB-16099A8C316D}"/>
                </c:ext>
              </c:extLst>
            </c:dLbl>
            <c:dLbl>
              <c:idx val="3"/>
              <c:layout>
                <c:manualLayout>
                  <c:x val="0.008333333333333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18C7-43CF-8CAB-16099A8C316D}"/>
                </c:ext>
              </c:extLst>
            </c:dLbl>
            <c:dLbl>
              <c:idx val="4"/>
              <c:layout>
                <c:manualLayout>
                  <c:x val="0.0111111111111111"/>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8C7-43CF-8CAB-16099A8C31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'[Tranche d''age 2018 et 2019.xlsx]Timesheet'!$L$14:$L$18</c:f>
              <c:strCache>
                <c:ptCount val="5"/>
                <c:pt idx="0">
                  <c:v>1-5 ans</c:v>
                </c:pt>
                <c:pt idx="1">
                  <c:v>6-10 ans</c:v>
                </c:pt>
                <c:pt idx="2">
                  <c:v>11-15 ans</c:v>
                </c:pt>
                <c:pt idx="3">
                  <c:v>16-20 ans</c:v>
                </c:pt>
                <c:pt idx="4">
                  <c:v>21ans et +</c:v>
                </c:pt>
              </c:strCache>
            </c:strRef>
          </c:cat>
          <c:val>
            <c:numRef>
              <c:f>'[Tranche d''age 2018 et 2019.xlsx]Timesheet'!$O$14:$O$18</c:f>
              <c:numCache>
                <c:formatCode>General</c:formatCode>
                <c:ptCount val="5"/>
                <c:pt idx="0">
                  <c:v>254.0</c:v>
                </c:pt>
                <c:pt idx="1">
                  <c:v>476.0</c:v>
                </c:pt>
                <c:pt idx="2">
                  <c:v>327.0</c:v>
                </c:pt>
                <c:pt idx="3">
                  <c:v>75.0</c:v>
                </c:pt>
                <c:pt idx="4">
                  <c:v>164.0</c:v>
                </c:pt>
              </c:numCache>
            </c:numRef>
          </c:val>
          <c:extLst xmlns:c16r2="http://schemas.microsoft.com/office/drawing/2015/06/chart">
            <c:ext xmlns:c16="http://schemas.microsoft.com/office/drawing/2014/chart" uri="{C3380CC4-5D6E-409C-BE32-E72D297353CC}">
              <c16:uniqueId val="{0000000C-BF81-4DB4-9D7B-28FB45483156}"/>
            </c:ext>
          </c:extLst>
        </c:ser>
        <c:dLbls>
          <c:showLegendKey val="0"/>
          <c:showVal val="1"/>
          <c:showCatName val="0"/>
          <c:showSerName val="0"/>
          <c:showPercent val="0"/>
          <c:showBubbleSize val="0"/>
        </c:dLbls>
        <c:gapWidth val="150"/>
        <c:shape val="box"/>
        <c:axId val="2134921544"/>
        <c:axId val="-2146781336"/>
        <c:axId val="0"/>
      </c:bar3DChart>
      <c:catAx>
        <c:axId val="21349215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46781336"/>
        <c:crosses val="autoZero"/>
        <c:auto val="1"/>
        <c:lblAlgn val="ctr"/>
        <c:lblOffset val="100"/>
        <c:noMultiLvlLbl val="0"/>
      </c:catAx>
      <c:valAx>
        <c:axId val="-2146781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4921544"/>
        <c:crosses val="autoZero"/>
        <c:crossBetween val="between"/>
      </c:valAx>
      <c:spPr>
        <a:noFill/>
        <a:ln>
          <a:noFill/>
        </a:ln>
        <a:effectLst/>
      </c:spPr>
    </c:plotArea>
    <c:legend>
      <c:legendPos val="b"/>
      <c:legendEntry>
        <c:idx val="0"/>
        <c:delete val="1"/>
      </c:legendEntry>
      <c:layout>
        <c:manualLayout>
          <c:xMode val="edge"/>
          <c:yMode val="edge"/>
          <c:x val="0.220399606299213"/>
          <c:y val="0.889467045785943"/>
          <c:w val="0.673089676290464"/>
          <c:h val="0.07812554680664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4BACC6">
        <a:lumMod val="20000"/>
        <a:lumOff val="80000"/>
      </a:srgbClr>
    </a:solidFill>
    <a:ln>
      <a:solidFill>
        <a:srgbClr val="002060"/>
      </a:solid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Genre des </a:t>
            </a:r>
            <a:r>
              <a:rPr lang="en-US" b="1" dirty="0" err="1"/>
              <a:t>adhérents</a:t>
            </a:r>
            <a:endParaRPr lang="en-US" b="1" dirty="0"/>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0817147856518"/>
          <c:y val="0.171712962962963"/>
          <c:w val="0.818627296587927"/>
          <c:h val="0.535331364829396"/>
        </c:manualLayout>
      </c:layout>
      <c:bar3DChart>
        <c:barDir val="col"/>
        <c:grouping val="clustered"/>
        <c:varyColors val="0"/>
        <c:ser>
          <c:idx val="0"/>
          <c:order val="0"/>
          <c:tx>
            <c:v>Garçons</c:v>
          </c:tx>
          <c:spPr>
            <a:solidFill>
              <a:schemeClr val="accent6"/>
            </a:solidFill>
            <a:ln>
              <a:noFill/>
            </a:ln>
            <a:effectLst/>
            <a:sp3d/>
          </c:spPr>
          <c:invertIfNegative val="0"/>
          <c:dLbls>
            <c:dLbl>
              <c:idx val="0"/>
              <c:layout>
                <c:manualLayout>
                  <c:x val="0.00277777777777773"/>
                  <c:y val="-0.041666666666666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6C8-4D8C-BC70-5CEE1A409757}"/>
                </c:ext>
              </c:extLst>
            </c:dLbl>
            <c:dLbl>
              <c:idx val="1"/>
              <c:layout>
                <c:manualLayout>
                  <c:x val="0.00833333333333323"/>
                  <c:y val="-0.041666666666666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6C8-4D8C-BC70-5CEE1A4097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'[Tranche d''age 2018 et 2019.xlsx]Timesheet'!$AP$30:$AQ$30</c:f>
              <c:numCache>
                <c:formatCode>General</c:formatCode>
                <c:ptCount val="2"/>
                <c:pt idx="0">
                  <c:v>381.0</c:v>
                </c:pt>
                <c:pt idx="1">
                  <c:v>372.0</c:v>
                </c:pt>
              </c:numCache>
            </c:numRef>
          </c:val>
          <c:extLst xmlns:c16r2="http://schemas.microsoft.com/office/drawing/2015/06/chart">
            <c:ext xmlns:c16="http://schemas.microsoft.com/office/drawing/2014/chart" uri="{C3380CC4-5D6E-409C-BE32-E72D297353CC}">
              <c16:uniqueId val="{00000002-E5A9-4C53-B77D-13D4B7D58071}"/>
            </c:ext>
          </c:extLst>
        </c:ser>
        <c:ser>
          <c:idx val="1"/>
          <c:order val="1"/>
          <c:tx>
            <c:v>Filles</c:v>
          </c:tx>
          <c:spPr>
            <a:solidFill>
              <a:schemeClr val="accent5"/>
            </a:solidFill>
            <a:ln>
              <a:noFill/>
            </a:ln>
            <a:effectLst/>
            <a:sp3d/>
          </c:spPr>
          <c:invertIfNegative val="0"/>
          <c:dLbls>
            <c:dLbl>
              <c:idx val="0"/>
              <c:layout>
                <c:manualLayout>
                  <c:x val="0.0194444444444444"/>
                  <c:y val="-0.041666666666666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6C8-4D8C-BC70-5CEE1A409757}"/>
                </c:ext>
              </c:extLst>
            </c:dLbl>
            <c:dLbl>
              <c:idx val="1"/>
              <c:layout>
                <c:manualLayout>
                  <c:x val="0.0333333333333333"/>
                  <c:y val="-0.037037037037037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6C8-4D8C-BC70-5CEE1A4097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'[Tranche d''age 2018 et 2019.xlsx]Timesheet'!$AP$31:$AQ$31</c:f>
              <c:numCache>
                <c:formatCode>General</c:formatCode>
                <c:ptCount val="2"/>
                <c:pt idx="0">
                  <c:v>870.0</c:v>
                </c:pt>
                <c:pt idx="1">
                  <c:v>924.0</c:v>
                </c:pt>
              </c:numCache>
            </c:numRef>
          </c:val>
          <c:extLst xmlns:c16r2="http://schemas.microsoft.com/office/drawing/2015/06/chart">
            <c:ext xmlns:c16="http://schemas.microsoft.com/office/drawing/2014/chart" uri="{C3380CC4-5D6E-409C-BE32-E72D297353CC}">
              <c16:uniqueId val="{00000005-E5A9-4C53-B77D-13D4B7D58071}"/>
            </c:ext>
          </c:extLst>
        </c:ser>
        <c:dLbls>
          <c:showLegendKey val="0"/>
          <c:showVal val="1"/>
          <c:showCatName val="0"/>
          <c:showSerName val="0"/>
          <c:showPercent val="0"/>
          <c:showBubbleSize val="0"/>
        </c:dLbls>
        <c:gapWidth val="150"/>
        <c:shape val="box"/>
        <c:axId val="-2146950824"/>
        <c:axId val="-2146688616"/>
        <c:axId val="0"/>
      </c:bar3DChart>
      <c:catAx>
        <c:axId val="-2146950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2018 (1251 licenciés)         2019 (1296 licenciés)</a:t>
                </a:r>
              </a:p>
            </c:rich>
          </c:tx>
          <c:layout>
            <c:manualLayout>
              <c:xMode val="edge"/>
              <c:yMode val="edge"/>
              <c:x val="0.270063867016623"/>
              <c:y val="0.723881598133567"/>
            </c:manualLayout>
          </c:layout>
          <c:overlay val="0"/>
          <c:spPr>
            <a:solidFill>
              <a:schemeClr val="accent1">
                <a:lumMod val="40000"/>
                <a:lumOff val="60000"/>
              </a:schemeClr>
            </a:solidFill>
            <a:ln>
              <a:noFill/>
            </a:ln>
            <a:effectLst/>
          </c:spPr>
        </c:title>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46688616"/>
        <c:crosses val="autoZero"/>
        <c:auto val="1"/>
        <c:lblAlgn val="ctr"/>
        <c:lblOffset val="100"/>
        <c:noMultiLvlLbl val="0"/>
      </c:catAx>
      <c:valAx>
        <c:axId val="-2146688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46950824"/>
        <c:crosses val="autoZero"/>
        <c:crossBetween val="between"/>
      </c:valAx>
      <c:spPr>
        <a:noFill/>
        <a:ln>
          <a:noFill/>
        </a:ln>
        <a:effectLst/>
      </c:spPr>
    </c:plotArea>
    <c:legend>
      <c:legendPos val="b"/>
      <c:layout>
        <c:manualLayout>
          <c:xMode val="edge"/>
          <c:yMode val="edge"/>
          <c:x val="0.386611111111111"/>
          <c:y val="0.861689268008166"/>
          <c:w val="0.29899978127734"/>
          <c:h val="0.07812554680664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4BACC6">
        <a:lumMod val="20000"/>
        <a:lumOff val="80000"/>
      </a:srgbClr>
    </a:solidFill>
    <a:ln>
      <a:solidFill>
        <a:srgbClr val="002060"/>
      </a:solid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dirty="0"/>
              <a:t>Licences par discipline</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2018 (1251 licences)</c:v>
          </c:tx>
          <c:spPr>
            <a:solidFill>
              <a:schemeClr val="accent6"/>
            </a:solidFill>
            <a:ln>
              <a:noFill/>
            </a:ln>
            <a:effectLst/>
            <a:sp3d/>
          </c:spPr>
          <c:invertIfNegative val="0"/>
          <c:dLbls>
            <c:dLbl>
              <c:idx val="3"/>
              <c:layout>
                <c:manualLayout>
                  <c:x val="-0.00833333333333333"/>
                  <c:y val="0.0046296296296295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96D-48F7-92FF-4FD397FF34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'[Statitiques F-M.xlsx]Timesheet'!$I$71:$I$77</c:f>
              <c:strCache>
                <c:ptCount val="7"/>
                <c:pt idx="0">
                  <c:v>GPT</c:v>
                </c:pt>
                <c:pt idx="1">
                  <c:v>GAF</c:v>
                </c:pt>
                <c:pt idx="2">
                  <c:v>GR</c:v>
                </c:pt>
                <c:pt idx="3">
                  <c:v>TRAMP</c:v>
                </c:pt>
                <c:pt idx="4">
                  <c:v>GAM</c:v>
                </c:pt>
                <c:pt idx="5">
                  <c:v>TEAM</c:v>
                </c:pt>
                <c:pt idx="6">
                  <c:v>FSG</c:v>
                </c:pt>
              </c:strCache>
            </c:strRef>
          </c:cat>
          <c:val>
            <c:numRef>
              <c:f>'[Statitiques F-M.xlsx]Timesheet'!$J$71:$J$77</c:f>
              <c:numCache>
                <c:formatCode>General</c:formatCode>
                <c:ptCount val="7"/>
                <c:pt idx="0">
                  <c:v>519.0</c:v>
                </c:pt>
                <c:pt idx="1">
                  <c:v>357.0</c:v>
                </c:pt>
                <c:pt idx="2">
                  <c:v>162.0</c:v>
                </c:pt>
                <c:pt idx="3">
                  <c:v>95.0</c:v>
                </c:pt>
                <c:pt idx="4">
                  <c:v>72.0</c:v>
                </c:pt>
                <c:pt idx="5">
                  <c:v>46.0</c:v>
                </c:pt>
              </c:numCache>
            </c:numRef>
          </c:val>
          <c:extLst xmlns:c16r2="http://schemas.microsoft.com/office/drawing/2015/06/chart">
            <c:ext xmlns:c16="http://schemas.microsoft.com/office/drawing/2014/chart" uri="{C3380CC4-5D6E-409C-BE32-E72D297353CC}">
              <c16:uniqueId val="{00000001-8102-4122-AA68-25A45D12B6D8}"/>
            </c:ext>
          </c:extLst>
        </c:ser>
        <c:ser>
          <c:idx val="1"/>
          <c:order val="1"/>
          <c:tx>
            <c:v>2019 (1296 licences)</c:v>
          </c:tx>
          <c:spPr>
            <a:solidFill>
              <a:schemeClr val="accent5"/>
            </a:solidFill>
            <a:ln>
              <a:noFill/>
            </a:ln>
            <a:effectLst/>
            <a:sp3d/>
          </c:spPr>
          <c:invertIfNegative val="0"/>
          <c:dLbls>
            <c:dLbl>
              <c:idx val="0"/>
              <c:layout>
                <c:manualLayout>
                  <c:x val="0.025"/>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96D-48F7-92FF-4FD397FF3419}"/>
                </c:ext>
              </c:extLst>
            </c:dLbl>
            <c:dLbl>
              <c:idx val="1"/>
              <c:layout>
                <c:manualLayout>
                  <c:x val="0.00833333333333328"/>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96D-48F7-92FF-4FD397FF3419}"/>
                </c:ext>
              </c:extLst>
            </c:dLbl>
            <c:dLbl>
              <c:idx val="2"/>
              <c:layout>
                <c:manualLayout>
                  <c:x val="0.00833333333333328"/>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96D-48F7-92FF-4FD397FF3419}"/>
                </c:ext>
              </c:extLst>
            </c:dLbl>
            <c:dLbl>
              <c:idx val="6"/>
              <c:layout>
                <c:manualLayout>
                  <c:x val="0.00555555555555555"/>
                  <c:y val="-8.48755627201334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96D-48F7-92FF-4FD397FF34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'[Statitiques F-M.xlsx]Timesheet'!$I$71:$I$77</c:f>
              <c:strCache>
                <c:ptCount val="7"/>
                <c:pt idx="0">
                  <c:v>GPT</c:v>
                </c:pt>
                <c:pt idx="1">
                  <c:v>GAF</c:v>
                </c:pt>
                <c:pt idx="2">
                  <c:v>GR</c:v>
                </c:pt>
                <c:pt idx="3">
                  <c:v>TRAMP</c:v>
                </c:pt>
                <c:pt idx="4">
                  <c:v>GAM</c:v>
                </c:pt>
                <c:pt idx="5">
                  <c:v>TEAM</c:v>
                </c:pt>
                <c:pt idx="6">
                  <c:v>FSG</c:v>
                </c:pt>
              </c:strCache>
            </c:strRef>
          </c:cat>
          <c:val>
            <c:numRef>
              <c:f>'[Statitiques F-M.xlsx]Timesheet'!$K$71:$K$77</c:f>
              <c:numCache>
                <c:formatCode>General</c:formatCode>
                <c:ptCount val="7"/>
                <c:pt idx="0">
                  <c:v>474.0</c:v>
                </c:pt>
                <c:pt idx="1">
                  <c:v>401.0</c:v>
                </c:pt>
                <c:pt idx="2">
                  <c:v>180.0</c:v>
                </c:pt>
                <c:pt idx="3">
                  <c:v>108.0</c:v>
                </c:pt>
                <c:pt idx="4">
                  <c:v>78.0</c:v>
                </c:pt>
                <c:pt idx="5">
                  <c:v>52.0</c:v>
                </c:pt>
                <c:pt idx="6">
                  <c:v>3.0</c:v>
                </c:pt>
              </c:numCache>
            </c:numRef>
          </c:val>
          <c:extLst xmlns:c16r2="http://schemas.microsoft.com/office/drawing/2015/06/chart">
            <c:ext xmlns:c16="http://schemas.microsoft.com/office/drawing/2014/chart" uri="{C3380CC4-5D6E-409C-BE32-E72D297353CC}">
              <c16:uniqueId val="{00000006-8102-4122-AA68-25A45D12B6D8}"/>
            </c:ext>
          </c:extLst>
        </c:ser>
        <c:dLbls>
          <c:showLegendKey val="0"/>
          <c:showVal val="1"/>
          <c:showCatName val="0"/>
          <c:showSerName val="0"/>
          <c:showPercent val="0"/>
          <c:showBubbleSize val="0"/>
        </c:dLbls>
        <c:gapWidth val="150"/>
        <c:shape val="box"/>
        <c:axId val="2138653480"/>
        <c:axId val="2138647848"/>
        <c:axId val="0"/>
      </c:bar3DChart>
      <c:catAx>
        <c:axId val="2138653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8647848"/>
        <c:crosses val="autoZero"/>
        <c:auto val="1"/>
        <c:lblAlgn val="ctr"/>
        <c:lblOffset val="100"/>
        <c:noMultiLvlLbl val="0"/>
      </c:catAx>
      <c:valAx>
        <c:axId val="2138647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8653480"/>
        <c:crosses val="autoZero"/>
        <c:crossBetween val="between"/>
      </c:valAx>
      <c:spPr>
        <a:noFill/>
        <a:ln>
          <a:noFill/>
        </a:ln>
        <a:effectLst/>
      </c:spPr>
    </c:plotArea>
    <c:legend>
      <c:legendPos val="b"/>
      <c:layout>
        <c:manualLayout>
          <c:xMode val="edge"/>
          <c:yMode val="edge"/>
          <c:x val="0.147732939632546"/>
          <c:y val="0.894096675415573"/>
          <c:w val="0.760089457567804"/>
          <c:h val="0.07812554680664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4BACC6">
        <a:lumMod val="20000"/>
        <a:lumOff val="80000"/>
      </a:srgbClr>
    </a:solidFill>
    <a:ln>
      <a:solidFill>
        <a:srgbClr val="002060"/>
      </a:solid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Genre par disciplines</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6976596675416"/>
          <c:y val="0.144699256342957"/>
          <c:w val="0.832467847769029"/>
          <c:h val="0.476492782152231"/>
        </c:manualLayout>
      </c:layout>
      <c:bar3DChart>
        <c:barDir val="col"/>
        <c:grouping val="clustered"/>
        <c:varyColors val="0"/>
        <c:ser>
          <c:idx val="0"/>
          <c:order val="0"/>
          <c:tx>
            <c:v>Filles</c:v>
          </c:tx>
          <c:spPr>
            <a:solidFill>
              <a:schemeClr val="accent6"/>
            </a:solidFill>
            <a:ln>
              <a:noFill/>
            </a:ln>
            <a:effectLst/>
            <a:sp3d/>
          </c:spPr>
          <c:invertIfNegative val="0"/>
          <c:dLbls>
            <c:dLbl>
              <c:idx val="1"/>
              <c:layout>
                <c:manualLayout>
                  <c:x val="0.0"/>
                  <c:y val="0.009259259259259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D53-4486-AB46-561545C33D85}"/>
                </c:ext>
              </c:extLst>
            </c:dLbl>
            <c:dLbl>
              <c:idx val="3"/>
              <c:layout>
                <c:manualLayout>
                  <c:x val="-0.00833333333333338"/>
                  <c:y val="0.009259259259259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D53-4486-AB46-561545C33D85}"/>
                </c:ext>
              </c:extLst>
            </c:dLbl>
            <c:dLbl>
              <c:idx val="4"/>
              <c:layout>
                <c:manualLayout>
                  <c:x val="-0.0416666666666667"/>
                  <c:y val="0.05092592592592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45E-44FF-83BF-9C83A06C51C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'[Statitiques F-M.xlsx]Timesheet'!$N$72:$N$81</c:f>
              <c:strCache>
                <c:ptCount val="10"/>
                <c:pt idx="0">
                  <c:v>Baby Gym</c:v>
                </c:pt>
                <c:pt idx="1">
                  <c:v>Gym entretien</c:v>
                </c:pt>
                <c:pt idx="2">
                  <c:v>Handigym</c:v>
                </c:pt>
                <c:pt idx="3">
                  <c:v>Dirigeants</c:v>
                </c:pt>
                <c:pt idx="4">
                  <c:v>GAF</c:v>
                </c:pt>
                <c:pt idx="5">
                  <c:v>GR</c:v>
                </c:pt>
                <c:pt idx="6">
                  <c:v>TRAMP</c:v>
                </c:pt>
                <c:pt idx="7">
                  <c:v>GAM</c:v>
                </c:pt>
                <c:pt idx="8">
                  <c:v>TEAM</c:v>
                </c:pt>
                <c:pt idx="9">
                  <c:v>FSG</c:v>
                </c:pt>
              </c:strCache>
            </c:strRef>
          </c:cat>
          <c:val>
            <c:numRef>
              <c:f>'[Statitiques F-M.xlsx]Timesheet'!$O$72:$O$81</c:f>
              <c:numCache>
                <c:formatCode>General</c:formatCode>
                <c:ptCount val="10"/>
                <c:pt idx="0">
                  <c:v>223.0</c:v>
                </c:pt>
                <c:pt idx="1">
                  <c:v>71.0</c:v>
                </c:pt>
                <c:pt idx="2">
                  <c:v>9.0</c:v>
                </c:pt>
                <c:pt idx="3">
                  <c:v>27.0</c:v>
                </c:pt>
                <c:pt idx="4">
                  <c:v>400.0</c:v>
                </c:pt>
                <c:pt idx="5">
                  <c:v>180.0</c:v>
                </c:pt>
                <c:pt idx="6">
                  <c:v>59.0</c:v>
                </c:pt>
                <c:pt idx="7">
                  <c:v>0.0</c:v>
                </c:pt>
                <c:pt idx="8">
                  <c:v>48.0</c:v>
                </c:pt>
                <c:pt idx="9">
                  <c:v>0.0</c:v>
                </c:pt>
              </c:numCache>
            </c:numRef>
          </c:val>
          <c:extLst xmlns:c16r2="http://schemas.microsoft.com/office/drawing/2015/06/chart">
            <c:ext xmlns:c16="http://schemas.microsoft.com/office/drawing/2014/chart" uri="{C3380CC4-5D6E-409C-BE32-E72D297353CC}">
              <c16:uniqueId val="{00000000-4A18-41AF-9DAF-1C0B003305C7}"/>
            </c:ext>
          </c:extLst>
        </c:ser>
        <c:ser>
          <c:idx val="1"/>
          <c:order val="1"/>
          <c:tx>
            <c:v>Garçons</c:v>
          </c:tx>
          <c:spPr>
            <a:solidFill>
              <a:schemeClr val="accent5"/>
            </a:solidFill>
            <a:ln>
              <a:noFill/>
            </a:ln>
            <a:effectLst/>
            <a:sp3d/>
          </c:spPr>
          <c:invertIfNegative val="0"/>
          <c:dLbls>
            <c:dLbl>
              <c:idx val="0"/>
              <c:layout>
                <c:manualLayout>
                  <c:x val="0.0194444444444445"/>
                  <c:y val="-0.013888888888888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D53-4486-AB46-561545C33D85}"/>
                </c:ext>
              </c:extLst>
            </c:dLbl>
            <c:dLbl>
              <c:idx val="1"/>
              <c:layout>
                <c:manualLayout>
                  <c:x val="0.0083333333333333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D53-4486-AB46-561545C33D85}"/>
                </c:ext>
              </c:extLst>
            </c:dLbl>
            <c:dLbl>
              <c:idx val="4"/>
              <c:layout>
                <c:manualLayout>
                  <c:x val="0.00555555555555555"/>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D53-4486-AB46-561545C33D85}"/>
                </c:ext>
              </c:extLst>
            </c:dLbl>
            <c:dLbl>
              <c:idx val="5"/>
              <c:layout>
                <c:manualLayout>
                  <c:x val="0.00555555555555545"/>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D53-4486-AB46-561545C33D85}"/>
                </c:ext>
              </c:extLst>
            </c:dLbl>
            <c:dLbl>
              <c:idx val="6"/>
              <c:layout>
                <c:manualLayout>
                  <c:x val="0.008333333333333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D53-4486-AB46-561545C33D85}"/>
                </c:ext>
              </c:extLst>
            </c:dLbl>
            <c:dLbl>
              <c:idx val="8"/>
              <c:layout>
                <c:manualLayout>
                  <c:x val="0.00555555555555555"/>
                  <c:y val="-8.48755627201334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D53-4486-AB46-561545C33D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'[Statitiques F-M.xlsx]Timesheet'!$N$72:$N$81</c:f>
              <c:strCache>
                <c:ptCount val="10"/>
                <c:pt idx="0">
                  <c:v>Baby Gym</c:v>
                </c:pt>
                <c:pt idx="1">
                  <c:v>Gym entretien</c:v>
                </c:pt>
                <c:pt idx="2">
                  <c:v>Handigym</c:v>
                </c:pt>
                <c:pt idx="3">
                  <c:v>Dirigeants</c:v>
                </c:pt>
                <c:pt idx="4">
                  <c:v>GAF</c:v>
                </c:pt>
                <c:pt idx="5">
                  <c:v>GR</c:v>
                </c:pt>
                <c:pt idx="6">
                  <c:v>TRAMP</c:v>
                </c:pt>
                <c:pt idx="7">
                  <c:v>GAM</c:v>
                </c:pt>
                <c:pt idx="8">
                  <c:v>TEAM</c:v>
                </c:pt>
                <c:pt idx="9">
                  <c:v>FSG</c:v>
                </c:pt>
              </c:strCache>
            </c:strRef>
          </c:cat>
          <c:val>
            <c:numRef>
              <c:f>'[Statitiques F-M.xlsx]Timesheet'!$P$72:$P$81</c:f>
              <c:numCache>
                <c:formatCode>General</c:formatCode>
                <c:ptCount val="10"/>
                <c:pt idx="0">
                  <c:v>113.0</c:v>
                </c:pt>
                <c:pt idx="1">
                  <c:v>17.0</c:v>
                </c:pt>
                <c:pt idx="2">
                  <c:v>11.0</c:v>
                </c:pt>
                <c:pt idx="3">
                  <c:v>12.0</c:v>
                </c:pt>
                <c:pt idx="4">
                  <c:v>1.0</c:v>
                </c:pt>
                <c:pt idx="5">
                  <c:v>0.0</c:v>
                </c:pt>
                <c:pt idx="6">
                  <c:v>44.0</c:v>
                </c:pt>
                <c:pt idx="7">
                  <c:v>78.0</c:v>
                </c:pt>
                <c:pt idx="8">
                  <c:v>4.0</c:v>
                </c:pt>
                <c:pt idx="9">
                  <c:v>3.0</c:v>
                </c:pt>
              </c:numCache>
            </c:numRef>
          </c:val>
          <c:extLst xmlns:c16r2="http://schemas.microsoft.com/office/drawing/2015/06/chart">
            <c:ext xmlns:c16="http://schemas.microsoft.com/office/drawing/2014/chart" uri="{C3380CC4-5D6E-409C-BE32-E72D297353CC}">
              <c16:uniqueId val="{00000001-4A18-41AF-9DAF-1C0B003305C7}"/>
            </c:ext>
          </c:extLst>
        </c:ser>
        <c:dLbls>
          <c:showLegendKey val="0"/>
          <c:showVal val="1"/>
          <c:showCatName val="0"/>
          <c:showSerName val="0"/>
          <c:showPercent val="0"/>
          <c:showBubbleSize val="0"/>
        </c:dLbls>
        <c:gapWidth val="150"/>
        <c:shape val="box"/>
        <c:axId val="2138778232"/>
        <c:axId val="2139014744"/>
        <c:axId val="0"/>
      </c:bar3DChart>
      <c:catAx>
        <c:axId val="21387782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Année 2019</a:t>
                </a:r>
              </a:p>
            </c:rich>
          </c:tx>
          <c:layout>
            <c:manualLayout>
              <c:xMode val="edge"/>
              <c:yMode val="edge"/>
              <c:x val="0.414255030621172"/>
              <c:y val="0.84423811606882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9014744"/>
        <c:crosses val="autoZero"/>
        <c:auto val="1"/>
        <c:lblAlgn val="ctr"/>
        <c:lblOffset val="100"/>
        <c:noMultiLvlLbl val="0"/>
      </c:catAx>
      <c:valAx>
        <c:axId val="2139014744"/>
        <c:scaling>
          <c:orientation val="minMax"/>
        </c:scaling>
        <c:delete val="0"/>
        <c:axPos val="l"/>
        <c:majorGridlines>
          <c:spPr>
            <a:ln w="9525" cap="flat" cmpd="sng" algn="ctr">
              <a:solidFill>
                <a:schemeClr val="tx1">
                  <a:lumMod val="15000"/>
                  <a:lumOff val="85000"/>
                </a:schemeClr>
              </a:solidFill>
              <a:round/>
            </a:ln>
            <a:effectLst/>
          </c:spPr>
        </c:majorGridlines>
        <c:title>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38778232"/>
        <c:crosses val="autoZero"/>
        <c:crossBetween val="between"/>
      </c:valAx>
      <c:spPr>
        <a:noFill/>
        <a:ln>
          <a:noFill/>
        </a:ln>
        <a:effectLst/>
      </c:spPr>
    </c:plotArea>
    <c:legend>
      <c:legendPos val="b"/>
      <c:layout>
        <c:manualLayout>
          <c:xMode val="edge"/>
          <c:yMode val="edge"/>
          <c:x val="0.0560555555555555"/>
          <c:y val="0.852430008748906"/>
          <c:w val="0.904555336832896"/>
          <c:h val="0.07812554680664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4BACC6">
        <a:lumMod val="20000"/>
        <a:lumOff val="80000"/>
      </a:srgbClr>
    </a:solidFill>
    <a:ln>
      <a:solidFill>
        <a:srgbClr val="002060"/>
      </a:solidFill>
    </a:ln>
    <a:effectLst/>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768889" y="704473"/>
            <a:ext cx="7291740" cy="2262781"/>
          </a:xfrm>
        </p:spPr>
        <p:txBody>
          <a:bodyPr anchor="b">
            <a:normAutofit/>
          </a:bodyPr>
          <a:lstStyle>
            <a:lvl1pPr>
              <a:defRPr sz="540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4768889" y="3200402"/>
            <a:ext cx="7291740"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Footer Placeholder 4"/>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5" name="TextBox 13"/>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6" name="TextBox 14"/>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7" name="Footer Placeholder 4"/>
          <p:cNvSpPr>
            <a:spLocks noGrp="1"/>
          </p:cNvSpPr>
          <p:nvPr>
            <p:ph type="ftr" sz="quarter" idx="14"/>
          </p:nvPr>
        </p:nvSpPr>
        <p:spPr/>
        <p:txBody>
          <a:bodyPr/>
          <a:lstStyle>
            <a:lvl1pPr>
              <a:defRPr/>
            </a:lvl1p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5" name="Footer Placeholder 5"/>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5" name="TextBox 16"/>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6" name="TextBox 17"/>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cs typeface="+mn-cs"/>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7" name="Footer Placeholder 5"/>
          <p:cNvSpPr>
            <a:spLocks noGrp="1"/>
          </p:cNvSpPr>
          <p:nvPr>
            <p:ph type="ftr" sz="quarter" idx="14"/>
          </p:nvPr>
        </p:nvSpPr>
        <p:spPr/>
        <p:txBody>
          <a:bodyPr/>
          <a:lstStyle>
            <a:lvl1pPr>
              <a:defRPr/>
            </a:lvl1pPr>
          </a:lstStyle>
          <a:p>
            <a:pPr>
              <a:defRPr/>
            </a:pP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5" name="Footer Placeholder 5"/>
          <p:cNvSpPr>
            <a:spLocks noGrp="1"/>
          </p:cNvSpPr>
          <p:nvPr>
            <p:ph type="ftr" sz="quarter" idx="14"/>
          </p:nvPr>
        </p:nvSpPr>
        <p:spPr/>
        <p:txBody>
          <a:bodyPr/>
          <a:lstStyle>
            <a:lvl1pPr>
              <a:defRPr/>
            </a:lvl1pPr>
          </a:lstStyle>
          <a:p>
            <a:pPr>
              <a:defRPr/>
            </a:pP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3280313" y="99972"/>
            <a:ext cx="8911687" cy="687810"/>
          </a:xfrm>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2573058" y="977431"/>
            <a:ext cx="8911687" cy="5210717"/>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oter Placeholder 4"/>
          <p:cNvSpPr>
            <a:spLocks noGrp="1"/>
          </p:cNvSpPr>
          <p:nvPr>
            <p:ph type="ftr" sz="quarter" idx="10"/>
          </p:nvPr>
        </p:nvSpPr>
        <p:spPr>
          <a:xfrm>
            <a:off x="4359275" y="6419850"/>
            <a:ext cx="5773738" cy="365125"/>
          </a:xfrm>
        </p:spPr>
        <p:txBody>
          <a:bodyPr/>
          <a:lstStyle>
            <a:lvl1pPr>
              <a:defRPr/>
            </a:lvl1pPr>
          </a:lstStyle>
          <a:p>
            <a:pPr>
              <a:defRPr/>
            </a:pPr>
            <a:endParaRPr lang="fr-FR"/>
          </a:p>
        </p:txBody>
      </p:sp>
      <p:sp>
        <p:nvSpPr>
          <p:cNvPr id="5" name="Slide Number Placeholder 5"/>
          <p:cNvSpPr>
            <a:spLocks noGrp="1"/>
          </p:cNvSpPr>
          <p:nvPr>
            <p:ph type="sldNum" sz="quarter" idx="11"/>
          </p:nvPr>
        </p:nvSpPr>
        <p:spPr/>
        <p:txBody>
          <a:bodyPr/>
          <a:lstStyle>
            <a:lvl1pPr>
              <a:defRPr/>
            </a:lvl1pPr>
          </a:lstStyle>
          <a:p>
            <a:pPr>
              <a:defRPr/>
            </a:pPr>
            <a:fld id="{6F8FF656-BAC1-49C4-B6DD-4FB62ED071DC}"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Footer Placeholder 4"/>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5"/>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Footer Placeholder 7"/>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Footer Placeholder 3"/>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914063" y="6415088"/>
            <a:ext cx="1146175" cy="369887"/>
          </a:xfrm>
          <a:prstGeom prst="rect">
            <a:avLst/>
          </a:prstGeom>
        </p:spPr>
        <p:txBody>
          <a:bodyPr/>
          <a:lstStyle>
            <a:lvl1pPr fontAlgn="auto">
              <a:spcBef>
                <a:spcPts val="0"/>
              </a:spcBef>
              <a:spcAft>
                <a:spcPts val="0"/>
              </a:spcAft>
              <a:defRPr>
                <a:latin typeface="+mn-lt"/>
                <a:cs typeface="+mn-cs"/>
              </a:defRPr>
            </a:lvl1pPr>
          </a:lstStyle>
          <a:p>
            <a:pPr>
              <a:defRPr/>
            </a:pPr>
            <a:fld id="{BF83C982-166D-4F71-90E8-4151CE6274AB}" type="datetimeFigureOut">
              <a:rPr lang="fr-FR"/>
              <a:pPr>
                <a:defRPr/>
              </a:pPr>
              <a:t>13/03/19</a:t>
            </a:fld>
            <a:endParaRPr lang="fr-FR"/>
          </a:p>
        </p:txBody>
      </p:sp>
      <p:sp>
        <p:nvSpPr>
          <p:cNvPr id="3" name="Footer Placeholder 2"/>
          <p:cNvSpPr>
            <a:spLocks noGrp="1"/>
          </p:cNvSpPr>
          <p:nvPr>
            <p:ph type="ftr" sz="quarter" idx="11"/>
          </p:nvPr>
        </p:nvSpPr>
        <p:spPr/>
        <p:txBody>
          <a:bodyPr/>
          <a:lstStyle>
            <a:lvl1pPr>
              <a:defRPr/>
            </a:lvl1pPr>
          </a:lstStyle>
          <a:p>
            <a:pP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Footer Placeholder 5"/>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Footer Placeholder 5"/>
          <p:cNvSpPr>
            <a:spLocks noGrp="1"/>
          </p:cNvSpPr>
          <p:nvPr>
            <p:ph type="ftr" sz="quarter" idx="10"/>
          </p:nvPr>
        </p:nvSpPr>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3402013" cy="6638925"/>
            <a:chOff x="2487613" y="285750"/>
            <a:chExt cx="2428875" cy="5654676"/>
          </a:xfrm>
        </p:grpSpPr>
        <p:sp>
          <p:nvSpPr>
            <p:cNvPr id="1049" name="Freeform 11"/>
            <p:cNvSpPr>
              <a:spLocks/>
            </p:cNvSpPr>
            <p:nvPr/>
          </p:nvSpPr>
          <p:spPr bwMode="auto">
            <a:xfrm>
              <a:off x="2487613" y="2284413"/>
              <a:ext cx="85725" cy="533400"/>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endParaRPr lang="fr-FR"/>
            </a:p>
          </p:txBody>
        </p:sp>
        <p:sp>
          <p:nvSpPr>
            <p:cNvPr id="1050" name="Freeform 12"/>
            <p:cNvSpPr>
              <a:spLocks/>
            </p:cNvSpPr>
            <p:nvPr/>
          </p:nvSpPr>
          <p:spPr bwMode="auto">
            <a:xfrm>
              <a:off x="2597151" y="2779713"/>
              <a:ext cx="550863" cy="1978025"/>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endParaRPr lang="fr-FR"/>
            </a:p>
          </p:txBody>
        </p:sp>
        <p:sp>
          <p:nvSpPr>
            <p:cNvPr id="1051" name="Freeform 13"/>
            <p:cNvSpPr>
              <a:spLocks/>
            </p:cNvSpPr>
            <p:nvPr/>
          </p:nvSpPr>
          <p:spPr bwMode="auto">
            <a:xfrm>
              <a:off x="3175001" y="4730750"/>
              <a:ext cx="519113" cy="1209675"/>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endParaRPr lang="fr-FR"/>
            </a:p>
          </p:txBody>
        </p:sp>
        <p:sp>
          <p:nvSpPr>
            <p:cNvPr id="1052" name="Freeform 14"/>
            <p:cNvSpPr>
              <a:spLocks/>
            </p:cNvSpPr>
            <p:nvPr/>
          </p:nvSpPr>
          <p:spPr bwMode="auto">
            <a:xfrm>
              <a:off x="3305176" y="5630863"/>
              <a:ext cx="146050" cy="309563"/>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endParaRPr lang="fr-FR"/>
            </a:p>
          </p:txBody>
        </p:sp>
        <p:sp>
          <p:nvSpPr>
            <p:cNvPr id="1053" name="Freeform 15"/>
            <p:cNvSpPr>
              <a:spLocks/>
            </p:cNvSpPr>
            <p:nvPr/>
          </p:nvSpPr>
          <p:spPr bwMode="auto">
            <a:xfrm>
              <a:off x="2573338" y="2817813"/>
              <a:ext cx="700088" cy="2835275"/>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endParaRPr lang="fr-FR"/>
            </a:p>
          </p:txBody>
        </p:sp>
        <p:sp>
          <p:nvSpPr>
            <p:cNvPr id="1054" name="Freeform 16"/>
            <p:cNvSpPr>
              <a:spLocks/>
            </p:cNvSpPr>
            <p:nvPr/>
          </p:nvSpPr>
          <p:spPr bwMode="auto">
            <a:xfrm>
              <a:off x="2506663" y="285750"/>
              <a:ext cx="90488" cy="2493963"/>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endParaRPr lang="fr-FR"/>
            </a:p>
          </p:txBody>
        </p:sp>
        <p:sp>
          <p:nvSpPr>
            <p:cNvPr id="1055" name="Freeform 17"/>
            <p:cNvSpPr>
              <a:spLocks/>
            </p:cNvSpPr>
            <p:nvPr/>
          </p:nvSpPr>
          <p:spPr bwMode="auto">
            <a:xfrm>
              <a:off x="2554288" y="2598738"/>
              <a:ext cx="66675" cy="420688"/>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endParaRPr lang="fr-FR"/>
            </a:p>
          </p:txBody>
        </p:sp>
        <p:sp>
          <p:nvSpPr>
            <p:cNvPr id="1056" name="Freeform 18"/>
            <p:cNvSpPr>
              <a:spLocks/>
            </p:cNvSpPr>
            <p:nvPr/>
          </p:nvSpPr>
          <p:spPr bwMode="auto">
            <a:xfrm>
              <a:off x="3143251" y="4757738"/>
              <a:ext cx="161925" cy="873125"/>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endParaRPr lang="fr-FR"/>
            </a:p>
          </p:txBody>
        </p:sp>
        <p:sp>
          <p:nvSpPr>
            <p:cNvPr id="1057" name="Freeform 19"/>
            <p:cNvSpPr>
              <a:spLocks/>
            </p:cNvSpPr>
            <p:nvPr/>
          </p:nvSpPr>
          <p:spPr bwMode="auto">
            <a:xfrm>
              <a:off x="3148013" y="1282700"/>
              <a:ext cx="1768475" cy="3448050"/>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endParaRPr lang="fr-FR"/>
            </a:p>
          </p:txBody>
        </p:sp>
        <p:sp>
          <p:nvSpPr>
            <p:cNvPr id="1058" name="Freeform 20"/>
            <p:cNvSpPr>
              <a:spLocks/>
            </p:cNvSpPr>
            <p:nvPr/>
          </p:nvSpPr>
          <p:spPr bwMode="auto">
            <a:xfrm>
              <a:off x="3273426" y="5653088"/>
              <a:ext cx="138113" cy="287338"/>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endParaRPr lang="fr-FR"/>
            </a:p>
          </p:txBody>
        </p:sp>
        <p:sp>
          <p:nvSpPr>
            <p:cNvPr id="1059" name="Freeform 21"/>
            <p:cNvSpPr>
              <a:spLocks/>
            </p:cNvSpPr>
            <p:nvPr/>
          </p:nvSpPr>
          <p:spPr bwMode="auto">
            <a:xfrm>
              <a:off x="3143251" y="4656138"/>
              <a:ext cx="31750" cy="188913"/>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endParaRPr lang="fr-FR"/>
            </a:p>
          </p:txBody>
        </p:sp>
        <p:sp>
          <p:nvSpPr>
            <p:cNvPr id="1060" name="Freeform 22"/>
            <p:cNvSpPr>
              <a:spLocks/>
            </p:cNvSpPr>
            <p:nvPr/>
          </p:nvSpPr>
          <p:spPr bwMode="auto">
            <a:xfrm>
              <a:off x="3211513" y="5410200"/>
              <a:ext cx="203200" cy="530225"/>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endParaRPr lang="fr-FR"/>
            </a:p>
          </p:txBody>
        </p:sp>
      </p:grpSp>
      <p:grpSp>
        <p:nvGrpSpPr>
          <p:cNvPr id="1027" name="Group 9"/>
          <p:cNvGrpSpPr>
            <a:grpSpLocks/>
          </p:cNvGrpSpPr>
          <p:nvPr/>
        </p:nvGrpSpPr>
        <p:grpSpPr bwMode="auto">
          <a:xfrm>
            <a:off x="26988" y="0"/>
            <a:ext cx="3359150" cy="6853238"/>
            <a:chOff x="6627813" y="194833"/>
            <a:chExt cx="1952625" cy="5678918"/>
          </a:xfrm>
        </p:grpSpPr>
        <p:sp>
          <p:nvSpPr>
            <p:cNvPr id="1037" name="Freeform 27"/>
            <p:cNvSpPr>
              <a:spLocks/>
            </p:cNvSpPr>
            <p:nvPr/>
          </p:nvSpPr>
          <p:spPr bwMode="auto">
            <a:xfrm>
              <a:off x="6627813" y="194833"/>
              <a:ext cx="409575" cy="3646488"/>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endParaRPr lang="fr-FR"/>
            </a:p>
          </p:txBody>
        </p:sp>
        <p:sp>
          <p:nvSpPr>
            <p:cNvPr id="1038" name="Freeform 28"/>
            <p:cNvSpPr>
              <a:spLocks/>
            </p:cNvSpPr>
            <p:nvPr/>
          </p:nvSpPr>
          <p:spPr bwMode="auto">
            <a:xfrm>
              <a:off x="7061201" y="3771900"/>
              <a:ext cx="350838" cy="1309688"/>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endParaRPr lang="fr-FR"/>
            </a:p>
          </p:txBody>
        </p:sp>
        <p:sp>
          <p:nvSpPr>
            <p:cNvPr id="1039" name="Freeform 29"/>
            <p:cNvSpPr>
              <a:spLocks/>
            </p:cNvSpPr>
            <p:nvPr/>
          </p:nvSpPr>
          <p:spPr bwMode="auto">
            <a:xfrm>
              <a:off x="7439026" y="5053013"/>
              <a:ext cx="357188" cy="82073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endParaRPr lang="fr-FR"/>
            </a:p>
          </p:txBody>
        </p:sp>
        <p:sp>
          <p:nvSpPr>
            <p:cNvPr id="1040" name="Freeform 30"/>
            <p:cNvSpPr>
              <a:spLocks/>
            </p:cNvSpPr>
            <p:nvPr/>
          </p:nvSpPr>
          <p:spPr bwMode="auto">
            <a:xfrm>
              <a:off x="7037388" y="3811588"/>
              <a:ext cx="457200" cy="1852613"/>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endParaRPr lang="fr-FR"/>
            </a:p>
          </p:txBody>
        </p:sp>
        <p:sp>
          <p:nvSpPr>
            <p:cNvPr id="1041" name="Freeform 31"/>
            <p:cNvSpPr>
              <a:spLocks/>
            </p:cNvSpPr>
            <p:nvPr/>
          </p:nvSpPr>
          <p:spPr bwMode="auto">
            <a:xfrm>
              <a:off x="6992938" y="1263650"/>
              <a:ext cx="144463" cy="2508250"/>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endParaRPr lang="fr-FR"/>
            </a:p>
          </p:txBody>
        </p:sp>
        <p:sp>
          <p:nvSpPr>
            <p:cNvPr id="1042" name="Freeform 32"/>
            <p:cNvSpPr>
              <a:spLocks/>
            </p:cNvSpPr>
            <p:nvPr/>
          </p:nvSpPr>
          <p:spPr bwMode="auto">
            <a:xfrm>
              <a:off x="7526338" y="5640388"/>
              <a:ext cx="111125" cy="233363"/>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endParaRPr lang="fr-FR"/>
            </a:p>
          </p:txBody>
        </p:sp>
        <p:sp>
          <p:nvSpPr>
            <p:cNvPr id="1043" name="Freeform 33"/>
            <p:cNvSpPr>
              <a:spLocks/>
            </p:cNvSpPr>
            <p:nvPr/>
          </p:nvSpPr>
          <p:spPr bwMode="auto">
            <a:xfrm>
              <a:off x="7021513" y="3598863"/>
              <a:ext cx="68263" cy="423863"/>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endParaRPr lang="fr-FR"/>
            </a:p>
          </p:txBody>
        </p:sp>
        <p:sp>
          <p:nvSpPr>
            <p:cNvPr id="1044" name="Freeform 34"/>
            <p:cNvSpPr>
              <a:spLocks/>
            </p:cNvSpPr>
            <p:nvPr/>
          </p:nvSpPr>
          <p:spPr bwMode="auto">
            <a:xfrm>
              <a:off x="7412038" y="2801938"/>
              <a:ext cx="1168400" cy="2251075"/>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endParaRPr lang="fr-FR"/>
            </a:p>
          </p:txBody>
        </p:sp>
        <p:sp>
          <p:nvSpPr>
            <p:cNvPr id="1045" name="Freeform 35"/>
            <p:cNvSpPr>
              <a:spLocks/>
            </p:cNvSpPr>
            <p:nvPr/>
          </p:nvSpPr>
          <p:spPr bwMode="auto">
            <a:xfrm>
              <a:off x="7494588" y="5664200"/>
              <a:ext cx="100013" cy="209550"/>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endParaRPr lang="fr-FR"/>
            </a:p>
          </p:txBody>
        </p:sp>
        <p:sp>
          <p:nvSpPr>
            <p:cNvPr id="1046" name="Freeform 36"/>
            <p:cNvSpPr>
              <a:spLocks/>
            </p:cNvSpPr>
            <p:nvPr/>
          </p:nvSpPr>
          <p:spPr bwMode="auto">
            <a:xfrm>
              <a:off x="7412038" y="5081588"/>
              <a:ext cx="114300" cy="558800"/>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endParaRPr lang="fr-FR"/>
            </a:p>
          </p:txBody>
        </p:sp>
        <p:sp>
          <p:nvSpPr>
            <p:cNvPr id="1047" name="Freeform 37"/>
            <p:cNvSpPr>
              <a:spLocks/>
            </p:cNvSpPr>
            <p:nvPr/>
          </p:nvSpPr>
          <p:spPr bwMode="auto">
            <a:xfrm>
              <a:off x="7412038" y="4978400"/>
              <a:ext cx="31750" cy="188913"/>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endParaRPr lang="fr-FR"/>
            </a:p>
          </p:txBody>
        </p:sp>
        <p:sp>
          <p:nvSpPr>
            <p:cNvPr id="1048" name="Freeform 38"/>
            <p:cNvSpPr>
              <a:spLocks/>
            </p:cNvSpPr>
            <p:nvPr/>
          </p:nvSpPr>
          <p:spPr bwMode="auto">
            <a:xfrm>
              <a:off x="7439026" y="5434013"/>
              <a:ext cx="174625" cy="439738"/>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endParaRPr lang="fr-F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sz="2000" smtClean="0">
                <a:solidFill>
                  <a:srgbClr val="FEFFFF"/>
                </a:solidFill>
                <a:latin typeface="+mn-lt"/>
                <a:cs typeface="+mn-cs"/>
              </a:defRPr>
            </a:lvl1pPr>
          </a:lstStyle>
          <a:p>
            <a:pPr>
              <a:defRPr/>
            </a:pPr>
            <a:fld id="{23F79987-8A51-40A4-BB68-DF2CF878D15C}" type="slidenum">
              <a:rPr lang="fr-FR"/>
              <a:pPr>
                <a:defRPr/>
              </a:pPr>
              <a:t>‹#›</a:t>
            </a:fld>
            <a:endParaRPr lang="fr-FR"/>
          </a:p>
        </p:txBody>
      </p:sp>
      <p:grpSp>
        <p:nvGrpSpPr>
          <p:cNvPr id="1030" name="Groupe 35"/>
          <p:cNvGrpSpPr>
            <a:grpSpLocks/>
          </p:cNvGrpSpPr>
          <p:nvPr userDrawn="1"/>
        </p:nvGrpSpPr>
        <p:grpSpPr bwMode="auto">
          <a:xfrm>
            <a:off x="-4763" y="-6350"/>
            <a:ext cx="4648201" cy="6858000"/>
            <a:chOff x="-3051" y="0"/>
            <a:chExt cx="4647245" cy="6858000"/>
          </a:xfrm>
        </p:grpSpPr>
        <p:pic>
          <p:nvPicPr>
            <p:cNvPr id="1035" name="Image 36"/>
            <p:cNvPicPr>
              <a:picLocks noChangeAspect="1"/>
            </p:cNvPicPr>
            <p:nvPr userDrawn="1"/>
          </p:nvPicPr>
          <p:blipFill>
            <a:blip r:embed="rId18"/>
            <a:srcRect/>
            <a:stretch>
              <a:fillRect/>
            </a:stretch>
          </p:blipFill>
          <p:spPr bwMode="auto">
            <a:xfrm>
              <a:off x="-1" y="0"/>
              <a:ext cx="4644195" cy="6858000"/>
            </a:xfrm>
            <a:prstGeom prst="rect">
              <a:avLst/>
            </a:prstGeom>
            <a:noFill/>
            <a:ln w="9525">
              <a:noFill/>
              <a:miter lim="800000"/>
              <a:headEnd/>
              <a:tailEnd/>
            </a:ln>
          </p:spPr>
        </p:pic>
        <p:sp>
          <p:nvSpPr>
            <p:cNvPr id="38" name="Rectangle 37">
              <a:extLst/>
            </p:cNvPr>
            <p:cNvSpPr>
              <a:spLocks noChangeAspect="1"/>
            </p:cNvSpPr>
            <p:nvPr userDrawn="1"/>
          </p:nvSpPr>
          <p:spPr>
            <a:xfrm>
              <a:off x="-3051" y="0"/>
              <a:ext cx="4479005" cy="6858000"/>
            </a:xfrm>
            <a:prstGeom prst="rect">
              <a:avLst/>
            </a:prstGeom>
            <a:gradFill flip="none" rotWithShape="1">
              <a:gsLst>
                <a:gs pos="0">
                  <a:schemeClr val="bg1"/>
                </a:gs>
                <a:gs pos="91000">
                  <a:schemeClr val="bg1">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031" name="Text Placeholder 2"/>
          <p:cNvSpPr>
            <a:spLocks noGrp="1"/>
          </p:cNvSpPr>
          <p:nvPr>
            <p:ph type="body" idx="1"/>
          </p:nvPr>
        </p:nvSpPr>
        <p:spPr bwMode="auto">
          <a:xfrm>
            <a:off x="2571750" y="860425"/>
            <a:ext cx="8915400" cy="514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32" name="Title Placeholder 1"/>
          <p:cNvSpPr>
            <a:spLocks noGrp="1"/>
          </p:cNvSpPr>
          <p:nvPr>
            <p:ph type="title"/>
          </p:nvPr>
        </p:nvSpPr>
        <p:spPr bwMode="auto">
          <a:xfrm>
            <a:off x="3252788" y="117475"/>
            <a:ext cx="8151812" cy="66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 style du titre</a:t>
            </a:r>
            <a:endParaRPr lang="en-US"/>
          </a:p>
        </p:txBody>
      </p:sp>
      <p:sp>
        <p:nvSpPr>
          <p:cNvPr id="5" name="Footer Placeholder 4"/>
          <p:cNvSpPr>
            <a:spLocks noGrp="1"/>
          </p:cNvSpPr>
          <p:nvPr>
            <p:ph type="ftr" sz="quarter" idx="3"/>
          </p:nvPr>
        </p:nvSpPr>
        <p:spPr>
          <a:xfrm>
            <a:off x="4256088" y="6426200"/>
            <a:ext cx="5691187" cy="365125"/>
          </a:xfrm>
          <a:prstGeom prst="rect">
            <a:avLst/>
          </a:prstGeom>
        </p:spPr>
        <p:txBody>
          <a:bodyPr vert="horz" lIns="91440" tIns="45720" rIns="91440" bIns="45720" rtlCol="0" anchor="ctr"/>
          <a:lstStyle>
            <a:lvl1pPr algn="l" fontAlgn="auto">
              <a:spcBef>
                <a:spcPts val="0"/>
              </a:spcBef>
              <a:spcAft>
                <a:spcPts val="0"/>
              </a:spcAft>
              <a:defRPr sz="900" dirty="0">
                <a:solidFill>
                  <a:schemeClr val="tx1">
                    <a:tint val="75000"/>
                  </a:schemeClr>
                </a:solidFill>
                <a:latin typeface="+mn-lt"/>
                <a:cs typeface="+mn-cs"/>
              </a:defRPr>
            </a:lvl1pPr>
          </a:lstStyle>
          <a:p>
            <a:pPr>
              <a:defRPr/>
            </a:pPr>
            <a:endParaRPr lang="fr-FR"/>
          </a:p>
        </p:txBody>
      </p:sp>
      <p:pic>
        <p:nvPicPr>
          <p:cNvPr id="1034" name="Image 8"/>
          <p:cNvPicPr>
            <a:picLocks noChangeAspect="1"/>
          </p:cNvPicPr>
          <p:nvPr userDrawn="1"/>
        </p:nvPicPr>
        <p:blipFill>
          <a:blip r:embed="rId19"/>
          <a:srcRect/>
          <a:stretch>
            <a:fillRect/>
          </a:stretch>
        </p:blipFill>
        <p:spPr bwMode="auto">
          <a:xfrm>
            <a:off x="10115550" y="6049963"/>
            <a:ext cx="1951038" cy="7508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defTabSz="457200" rtl="0" fontAlgn="base">
        <a:spcBef>
          <a:spcPct val="0"/>
        </a:spcBef>
        <a:spcAft>
          <a:spcPct val="0"/>
        </a:spcAft>
        <a:defRPr sz="3600" kern="1200">
          <a:solidFill>
            <a:schemeClr val="tx2"/>
          </a:solidFill>
          <a:latin typeface="Calibri" panose="020F0502020204030204" pitchFamily="34" charset="0"/>
          <a:ea typeface="+mj-ea"/>
          <a:cs typeface="Calibri" panose="020F0502020204030204" pitchFamily="34" charset="0"/>
        </a:defRPr>
      </a:lvl1pPr>
      <a:lvl2pPr algn="l" defTabSz="457200" rtl="0" fontAlgn="base">
        <a:spcBef>
          <a:spcPct val="0"/>
        </a:spcBef>
        <a:spcAft>
          <a:spcPct val="0"/>
        </a:spcAft>
        <a:defRPr sz="3600">
          <a:solidFill>
            <a:schemeClr val="tx2"/>
          </a:solidFill>
          <a:latin typeface="Calibri" pitchFamily="34" charset="0"/>
        </a:defRPr>
      </a:lvl2pPr>
      <a:lvl3pPr algn="l" defTabSz="457200" rtl="0" fontAlgn="base">
        <a:spcBef>
          <a:spcPct val="0"/>
        </a:spcBef>
        <a:spcAft>
          <a:spcPct val="0"/>
        </a:spcAft>
        <a:defRPr sz="3600">
          <a:solidFill>
            <a:schemeClr val="tx2"/>
          </a:solidFill>
          <a:latin typeface="Calibri" pitchFamily="34" charset="0"/>
        </a:defRPr>
      </a:lvl3pPr>
      <a:lvl4pPr algn="l" defTabSz="457200" rtl="0" fontAlgn="base">
        <a:spcBef>
          <a:spcPct val="0"/>
        </a:spcBef>
        <a:spcAft>
          <a:spcPct val="0"/>
        </a:spcAft>
        <a:defRPr sz="3600">
          <a:solidFill>
            <a:schemeClr val="tx2"/>
          </a:solidFill>
          <a:latin typeface="Calibri" pitchFamily="34" charset="0"/>
        </a:defRPr>
      </a:lvl4pPr>
      <a:lvl5pPr algn="l" defTabSz="457200" rtl="0" fontAlgn="base">
        <a:spcBef>
          <a:spcPct val="0"/>
        </a:spcBef>
        <a:spcAft>
          <a:spcPct val="0"/>
        </a:spcAft>
        <a:defRPr sz="3600">
          <a:solidFill>
            <a:schemeClr val="tx2"/>
          </a:solidFill>
          <a:latin typeface="Calibri"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hyperlink" Target="file:///\\Serveur_EGC\SERVEUR\EGC\Assembl&#233;e%20G&#233;n&#233;rale\AG%202019\Rapports%20techniques\GR%202018-2019%20.ppt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5"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hyperlink" Target="file:///\\Serveur_EGC\SERVEUR\EGC\Assembl&#233;e%20G&#233;n&#233;rale\AG%202019\Rapports%20techniques\PE.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file:///\\Serveur_EGC\SERVEUR\EGC\Assembl&#233;e%20G&#233;n&#233;rale\AG%202019\Rapports%20techniques\TR.pptx" TargetMode="External"/><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1" Type="http://schemas.openxmlformats.org/officeDocument/2006/relationships/slideLayout" Target="../slideLayouts/slideLayout1.xml"/><Relationship Id="rId2" Type="http://schemas.openxmlformats.org/officeDocument/2006/relationships/hyperlink" Target="file:///\\Serveur_EGC\SERVEUR\EGC\Assembl&#233;e%20G&#233;n&#233;rale\AG%202019\Rapports%20techniques\GAM.ppt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file:///\\Serveur_EGC\SERVEUR\EGC\Assembl&#233;e%20G&#233;n&#233;rale\AG%202019\COMPTE%20DE%20RESULTAT%202017%202018.pdf" TargetMode="External"/><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hyperlink" Target="file:///\\Serveur_EGC\SERVEUR\EGC\Assembl&#233;e%20G&#233;n&#233;rale\AG%202019\COMPTE%20DE%20BILAN%202017%202018.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ctrTitle"/>
          </p:nvPr>
        </p:nvSpPr>
        <p:spPr>
          <a:xfrm>
            <a:off x="2619375" y="3429000"/>
            <a:ext cx="9440863" cy="1071563"/>
          </a:xfrm>
        </p:spPr>
        <p:txBody>
          <a:bodyPr/>
          <a:lstStyle/>
          <a:p>
            <a:r>
              <a:rPr lang="fr-FR">
                <a:solidFill>
                  <a:srgbClr val="C53737"/>
                </a:solidFill>
              </a:rPr>
              <a:t>Assemblée générale 2017-2018</a:t>
            </a:r>
          </a:p>
        </p:txBody>
      </p:sp>
      <p:sp>
        <p:nvSpPr>
          <p:cNvPr id="3" name="Sous-titre 2">
            <a:extLst/>
          </p:cNvPr>
          <p:cNvSpPr>
            <a:spLocks noGrp="1"/>
          </p:cNvSpPr>
          <p:nvPr>
            <p:ph type="subTitle" idx="1"/>
          </p:nvPr>
        </p:nvSpPr>
        <p:spPr>
          <a:xfrm>
            <a:off x="4768850" y="4733925"/>
            <a:ext cx="7291388" cy="1125538"/>
          </a:xfrm>
        </p:spPr>
        <p:txBody>
          <a:bodyPr rtlCol="0">
            <a:normAutofit/>
          </a:bodyPr>
          <a:lstStyle/>
          <a:p>
            <a:pPr fontAlgn="auto">
              <a:spcAft>
                <a:spcPts val="0"/>
              </a:spcAft>
              <a:defRPr/>
            </a:pPr>
            <a:r>
              <a:rPr lang="fr-FR" sz="2800" dirty="0"/>
              <a:t>Mardi 8 janvier 2019</a:t>
            </a:r>
          </a:p>
        </p:txBody>
      </p:sp>
      <p:sp>
        <p:nvSpPr>
          <p:cNvPr id="4" name="Rectangle 3">
            <a:extLst/>
          </p:cNvPr>
          <p:cNvSpPr/>
          <p:nvPr/>
        </p:nvSpPr>
        <p:spPr>
          <a:xfrm>
            <a:off x="9501188" y="5287963"/>
            <a:ext cx="2690812" cy="15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prstClr val="white"/>
              </a:solidFill>
            </a:endParaRPr>
          </a:p>
        </p:txBody>
      </p:sp>
      <p:pic>
        <p:nvPicPr>
          <p:cNvPr id="18436" name="Image 5"/>
          <p:cNvPicPr>
            <a:picLocks noChangeAspect="1"/>
          </p:cNvPicPr>
          <p:nvPr/>
        </p:nvPicPr>
        <p:blipFill>
          <a:blip r:embed="rId2"/>
          <a:srcRect/>
          <a:stretch>
            <a:fillRect/>
          </a:stretch>
        </p:blipFill>
        <p:spPr bwMode="auto">
          <a:xfrm>
            <a:off x="2619375" y="25400"/>
            <a:ext cx="9572625" cy="3724275"/>
          </a:xfrm>
          <a:prstGeom prst="rect">
            <a:avLst/>
          </a:prstGeom>
          <a:noFill/>
          <a:ln w="9525">
            <a:noFill/>
            <a:miter lim="800000"/>
            <a:headEnd/>
            <a:tailEnd/>
          </a:ln>
        </p:spPr>
      </p:pic>
      <p:pic>
        <p:nvPicPr>
          <p:cNvPr id="18437" name="Image 7"/>
          <p:cNvPicPr>
            <a:picLocks noChangeAspect="1" noChangeArrowheads="1"/>
          </p:cNvPicPr>
          <p:nvPr/>
        </p:nvPicPr>
        <p:blipFill>
          <a:blip r:embed="rId3"/>
          <a:srcRect/>
          <a:stretch>
            <a:fillRect/>
          </a:stretch>
        </p:blipFill>
        <p:spPr bwMode="auto">
          <a:xfrm>
            <a:off x="-1" y="0"/>
            <a:ext cx="1079445" cy="595618"/>
          </a:xfrm>
          <a:prstGeom prst="rect">
            <a:avLst/>
          </a:prstGeom>
          <a:noFill/>
          <a:ln w="9525">
            <a:noFill/>
            <a:miter lim="800000"/>
            <a:headEnd/>
            <a:tailEnd/>
          </a:ln>
        </p:spPr>
      </p:pic>
      <p:pic>
        <p:nvPicPr>
          <p:cNvPr id="9" name="Image 8">
            <a:extLst>
              <a:ext uri="{FF2B5EF4-FFF2-40B4-BE49-F238E27FC236}">
                <a16:creationId xmlns:a16="http://schemas.microsoft.com/office/drawing/2014/main" xmlns="" id="{C0B431C7-A025-46D1-9F79-137DC53384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7163" y="5506423"/>
            <a:ext cx="2920025" cy="1015027"/>
          </a:xfrm>
          <a:prstGeom prst="rect">
            <a:avLst/>
          </a:prstGeom>
          <a:noFill/>
          <a:ln>
            <a:noFill/>
          </a:ln>
        </p:spPr>
      </p:pic>
      <p:pic>
        <p:nvPicPr>
          <p:cNvPr id="1026" name="Picture 2" descr="http://www.ville-colomiers.fr/fileadmin/templates/master/img/logo_colomiers_footer.png">
            <a:extLst>
              <a:ext uri="{FF2B5EF4-FFF2-40B4-BE49-F238E27FC236}">
                <a16:creationId xmlns:a16="http://schemas.microsoft.com/office/drawing/2014/main" xmlns="" id="{B301001D-9978-4AB0-80B9-D03FBED6A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212" y="5506423"/>
            <a:ext cx="739672" cy="1000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logo occitanie&quot;">
            <a:extLst>
              <a:ext uri="{FF2B5EF4-FFF2-40B4-BE49-F238E27FC236}">
                <a16:creationId xmlns:a16="http://schemas.microsoft.com/office/drawing/2014/main" xmlns="" id="{4C245CA6-467C-46E4-BC4F-57E245CBC8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3662" y="5781778"/>
            <a:ext cx="739672" cy="7396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logo conseil dÃ©partemental 31&quot;">
            <a:extLst>
              <a:ext uri="{FF2B5EF4-FFF2-40B4-BE49-F238E27FC236}">
                <a16:creationId xmlns:a16="http://schemas.microsoft.com/office/drawing/2014/main" xmlns="" id="{2449CB1B-E8A5-47ED-A67D-FB28FE7833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8171" y="5781778"/>
            <a:ext cx="661204" cy="739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592357C9-37AA-4661-8804-C2242924E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985" y="0"/>
            <a:ext cx="5368953" cy="6858000"/>
          </a:xfrm>
          <a:prstGeom prst="rect">
            <a:avLst/>
          </a:prstGeom>
        </p:spPr>
      </p:pic>
    </p:spTree>
    <p:extLst>
      <p:ext uri="{BB962C8B-B14F-4D97-AF65-F5344CB8AC3E}">
        <p14:creationId xmlns:p14="http://schemas.microsoft.com/office/powerpoint/2010/main" val="336906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EF43C124-1062-4777-833E-054FE99B3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8209" y="0"/>
            <a:ext cx="5402510" cy="6858000"/>
          </a:xfrm>
          <a:prstGeom prst="rect">
            <a:avLst/>
          </a:prstGeom>
        </p:spPr>
      </p:pic>
    </p:spTree>
    <p:extLst>
      <p:ext uri="{BB962C8B-B14F-4D97-AF65-F5344CB8AC3E}">
        <p14:creationId xmlns:p14="http://schemas.microsoft.com/office/powerpoint/2010/main" val="1876566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9200100" y="2301350"/>
            <a:ext cx="2670321" cy="2052536"/>
          </a:xfrm>
        </p:spPr>
        <p:txBody>
          <a:bodyPr/>
          <a:lstStyle/>
          <a:p>
            <a:pPr algn="ctr"/>
            <a:endParaRPr lang="fr-FR" sz="2400" dirty="0">
              <a:solidFill>
                <a:schemeClr val="accent2"/>
              </a:solidFill>
            </a:endParaRPr>
          </a:p>
        </p:txBody>
      </p:sp>
      <p:pic>
        <p:nvPicPr>
          <p:cNvPr id="5" name="Image 4">
            <a:extLst>
              <a:ext uri="{FF2B5EF4-FFF2-40B4-BE49-F238E27FC236}">
                <a16:creationId xmlns:a16="http://schemas.microsoft.com/office/drawing/2014/main" xmlns="" id="{6A5F5915-E111-45F0-8340-10251A243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534" y="0"/>
            <a:ext cx="4724932" cy="6858000"/>
          </a:xfrm>
          <a:prstGeom prst="rect">
            <a:avLst/>
          </a:prstGeom>
        </p:spPr>
      </p:pic>
    </p:spTree>
    <p:extLst>
      <p:ext uri="{BB962C8B-B14F-4D97-AF65-F5344CB8AC3E}">
        <p14:creationId xmlns:p14="http://schemas.microsoft.com/office/powerpoint/2010/main" val="169262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8E33B2B-4496-44DC-AFB4-2BB5E1CAF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911" y="0"/>
            <a:ext cx="4766178" cy="6858000"/>
          </a:xfrm>
          <a:prstGeom prst="rect">
            <a:avLst/>
          </a:prstGeom>
        </p:spPr>
      </p:pic>
    </p:spTree>
    <p:extLst>
      <p:ext uri="{BB962C8B-B14F-4D97-AF65-F5344CB8AC3E}">
        <p14:creationId xmlns:p14="http://schemas.microsoft.com/office/powerpoint/2010/main" val="57267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a:xfrm>
            <a:off x="2051050" y="0"/>
            <a:ext cx="9955213" cy="669925"/>
          </a:xfrm>
        </p:spPr>
        <p:txBody>
          <a:bodyPr/>
          <a:lstStyle/>
          <a:p>
            <a:r>
              <a:rPr lang="fr-FR" sz="3200">
                <a:solidFill>
                  <a:schemeClr val="accent2"/>
                </a:solidFill>
              </a:rPr>
              <a:t>Rapports techniques 2017-2018 et perspectives 2018-2019</a:t>
            </a:r>
          </a:p>
        </p:txBody>
      </p:sp>
      <p:sp>
        <p:nvSpPr>
          <p:cNvPr id="4" name="ZoneTexte 3">
            <a:extLst>
              <a:ext uri="{FF2B5EF4-FFF2-40B4-BE49-F238E27FC236}">
                <a16:creationId xmlns:a16="http://schemas.microsoft.com/office/drawing/2014/main" xmlns="" id="{CAF010D9-3FD6-4EC9-AE82-D40B3C6A3275}"/>
              </a:ext>
            </a:extLst>
          </p:cNvPr>
          <p:cNvSpPr txBox="1"/>
          <p:nvPr/>
        </p:nvSpPr>
        <p:spPr>
          <a:xfrm>
            <a:off x="5391931" y="1436958"/>
            <a:ext cx="3273450" cy="400110"/>
          </a:xfrm>
          <a:prstGeom prst="rect">
            <a:avLst/>
          </a:prstGeom>
          <a:noFill/>
        </p:spPr>
        <p:txBody>
          <a:bodyPr wrap="square" rtlCol="0">
            <a:spAutoFit/>
          </a:bodyPr>
          <a:lstStyle/>
          <a:p>
            <a:pPr algn="ctr"/>
            <a:r>
              <a:rPr lang="fr-FR" sz="2000" b="1" dirty="0"/>
              <a:t>Gymnastique Rythmique</a:t>
            </a:r>
          </a:p>
        </p:txBody>
      </p:sp>
      <p:sp>
        <p:nvSpPr>
          <p:cNvPr id="5" name="Espace réservé du contenu 6">
            <a:extLst>
              <a:ext uri="{FF2B5EF4-FFF2-40B4-BE49-F238E27FC236}">
                <a16:creationId xmlns:a16="http://schemas.microsoft.com/office/drawing/2014/main" xmlns="" id="{F7ACD9DC-19C0-42B1-A8FC-2C5BC7086BC7}"/>
              </a:ext>
            </a:extLst>
          </p:cNvPr>
          <p:cNvSpPr txBox="1">
            <a:spLocks/>
          </p:cNvSpPr>
          <p:nvPr/>
        </p:nvSpPr>
        <p:spPr>
          <a:xfrm>
            <a:off x="5338816" y="2104569"/>
            <a:ext cx="2970506" cy="499532"/>
          </a:xfrm>
          <a:prstGeom prst="rect">
            <a:avLst/>
          </a:prstGeom>
        </p:spPr>
        <p:txBody>
          <a:bodyPr/>
          <a:lst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dirty="0">
                <a:hlinkClick r:id="rId2" action="ppaction://hlinkpres?slideindex=1&amp;slidetitle="/>
              </a:rPr>
              <a:t>Rapport technique G.R </a:t>
            </a:r>
            <a:endParaRPr lang="fr-FR" dirty="0"/>
          </a:p>
        </p:txBody>
      </p:sp>
      <p:pic>
        <p:nvPicPr>
          <p:cNvPr id="3" name="Image 2">
            <a:extLst>
              <a:ext uri="{FF2B5EF4-FFF2-40B4-BE49-F238E27FC236}">
                <a16:creationId xmlns:a16="http://schemas.microsoft.com/office/drawing/2014/main" xmlns="" id="{F13B9A6D-3DDB-4996-965D-0438E5701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315" y="1426128"/>
            <a:ext cx="2821760" cy="4232641"/>
          </a:xfrm>
          <a:prstGeom prst="rect">
            <a:avLst/>
          </a:prstGeom>
        </p:spPr>
      </p:pic>
      <p:pic>
        <p:nvPicPr>
          <p:cNvPr id="7" name="Image 6">
            <a:extLst>
              <a:ext uri="{FF2B5EF4-FFF2-40B4-BE49-F238E27FC236}">
                <a16:creationId xmlns:a16="http://schemas.microsoft.com/office/drawing/2014/main" xmlns="" id="{73F1A6B8-F99B-46C8-8767-F29F1D234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322" y="2604101"/>
            <a:ext cx="3495996" cy="2621997"/>
          </a:xfrm>
          <a:prstGeom prst="rect">
            <a:avLst/>
          </a:prstGeom>
        </p:spPr>
      </p:pic>
    </p:spTree>
    <p:extLst>
      <p:ext uri="{BB962C8B-B14F-4D97-AF65-F5344CB8AC3E}">
        <p14:creationId xmlns:p14="http://schemas.microsoft.com/office/powerpoint/2010/main" val="343120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a:xfrm>
            <a:off x="1987550" y="0"/>
            <a:ext cx="10033000" cy="669925"/>
          </a:xfrm>
        </p:spPr>
        <p:txBody>
          <a:bodyPr/>
          <a:lstStyle/>
          <a:p>
            <a:r>
              <a:rPr lang="fr-FR" sz="3200">
                <a:solidFill>
                  <a:schemeClr val="accent2"/>
                </a:solidFill>
              </a:rPr>
              <a:t> Rapports techniques 2017-2018 et perspectives 2018-2019</a:t>
            </a:r>
          </a:p>
        </p:txBody>
      </p:sp>
      <p:sp>
        <p:nvSpPr>
          <p:cNvPr id="4" name="ZoneTexte 3">
            <a:extLst>
              <a:ext uri="{FF2B5EF4-FFF2-40B4-BE49-F238E27FC236}">
                <a16:creationId xmlns:a16="http://schemas.microsoft.com/office/drawing/2014/main" xmlns="" id="{A50742EB-D586-461D-9E14-964BA943A3B3}"/>
              </a:ext>
            </a:extLst>
          </p:cNvPr>
          <p:cNvSpPr txBox="1"/>
          <p:nvPr/>
        </p:nvSpPr>
        <p:spPr>
          <a:xfrm>
            <a:off x="3022687" y="1055394"/>
            <a:ext cx="2258268" cy="400110"/>
          </a:xfrm>
          <a:prstGeom prst="rect">
            <a:avLst/>
          </a:prstGeom>
          <a:noFill/>
        </p:spPr>
        <p:txBody>
          <a:bodyPr wrap="square" rtlCol="0">
            <a:spAutoFit/>
          </a:bodyPr>
          <a:lstStyle/>
          <a:p>
            <a:pPr algn="ctr"/>
            <a:r>
              <a:rPr lang="fr-FR" sz="2000" b="1" dirty="0"/>
              <a:t>TEAM-GYM</a:t>
            </a:r>
          </a:p>
        </p:txBody>
      </p:sp>
      <p:sp>
        <p:nvSpPr>
          <p:cNvPr id="5" name="Espace réservé du contenu 6">
            <a:extLst>
              <a:ext uri="{FF2B5EF4-FFF2-40B4-BE49-F238E27FC236}">
                <a16:creationId xmlns:a16="http://schemas.microsoft.com/office/drawing/2014/main" xmlns="" id="{BE7DB508-85F3-4DEE-B0D8-A1B1AE99912C}"/>
              </a:ext>
            </a:extLst>
          </p:cNvPr>
          <p:cNvSpPr txBox="1">
            <a:spLocks/>
          </p:cNvSpPr>
          <p:nvPr/>
        </p:nvSpPr>
        <p:spPr>
          <a:xfrm>
            <a:off x="2754523" y="1461588"/>
            <a:ext cx="2970506" cy="499532"/>
          </a:xfrm>
          <a:prstGeom prst="rect">
            <a:avLst/>
          </a:prstGeom>
        </p:spPr>
        <p:txBody>
          <a:bodyPr/>
          <a:lst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dirty="0"/>
              <a:t>Rapport technique T.M.G </a:t>
            </a:r>
          </a:p>
        </p:txBody>
      </p:sp>
      <p:pic>
        <p:nvPicPr>
          <p:cNvPr id="3" name="Image 2">
            <a:extLst>
              <a:ext uri="{FF2B5EF4-FFF2-40B4-BE49-F238E27FC236}">
                <a16:creationId xmlns:a16="http://schemas.microsoft.com/office/drawing/2014/main" xmlns="" id="{AF3330FD-4FD9-4520-BD1A-41CA58AA0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206" y="2670147"/>
            <a:ext cx="3661795" cy="2746346"/>
          </a:xfrm>
          <a:prstGeom prst="rect">
            <a:avLst/>
          </a:prstGeom>
        </p:spPr>
      </p:pic>
      <p:pic>
        <p:nvPicPr>
          <p:cNvPr id="7" name="Image 6">
            <a:extLst>
              <a:ext uri="{FF2B5EF4-FFF2-40B4-BE49-F238E27FC236}">
                <a16:creationId xmlns:a16="http://schemas.microsoft.com/office/drawing/2014/main" xmlns="" id="{1FF7E686-2B65-41EE-B784-F6A67CB8C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973" y="1906764"/>
            <a:ext cx="5519577" cy="3495732"/>
          </a:xfrm>
          <a:prstGeom prst="rect">
            <a:avLst/>
          </a:prstGeom>
        </p:spPr>
      </p:pic>
    </p:spTree>
    <p:extLst>
      <p:ext uri="{BB962C8B-B14F-4D97-AF65-F5344CB8AC3E}">
        <p14:creationId xmlns:p14="http://schemas.microsoft.com/office/powerpoint/2010/main" val="116079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a:xfrm>
            <a:off x="2035175" y="0"/>
            <a:ext cx="9993313" cy="669925"/>
          </a:xfrm>
        </p:spPr>
        <p:txBody>
          <a:bodyPr/>
          <a:lstStyle/>
          <a:p>
            <a:r>
              <a:rPr lang="fr-FR" sz="3200">
                <a:solidFill>
                  <a:schemeClr val="accent2"/>
                </a:solidFill>
              </a:rPr>
              <a:t>Rapports techniques 2017-2018 et perspectives 2018-2019</a:t>
            </a:r>
          </a:p>
        </p:txBody>
      </p:sp>
      <p:sp>
        <p:nvSpPr>
          <p:cNvPr id="4" name="ZoneTexte 3">
            <a:extLst>
              <a:ext uri="{FF2B5EF4-FFF2-40B4-BE49-F238E27FC236}">
                <a16:creationId xmlns:a16="http://schemas.microsoft.com/office/drawing/2014/main" xmlns="" id="{C5F533A0-0007-4561-9296-F8FF31A104CE}"/>
              </a:ext>
            </a:extLst>
          </p:cNvPr>
          <p:cNvSpPr txBox="1"/>
          <p:nvPr/>
        </p:nvSpPr>
        <p:spPr>
          <a:xfrm>
            <a:off x="5041451" y="1392572"/>
            <a:ext cx="3273450" cy="400110"/>
          </a:xfrm>
          <a:prstGeom prst="rect">
            <a:avLst/>
          </a:prstGeom>
          <a:noFill/>
        </p:spPr>
        <p:txBody>
          <a:bodyPr wrap="square" rtlCol="0">
            <a:spAutoFit/>
          </a:bodyPr>
          <a:lstStyle/>
          <a:p>
            <a:pPr algn="ctr"/>
            <a:r>
              <a:rPr lang="fr-FR" sz="2000" b="1" dirty="0"/>
              <a:t>Gym Pour Tous</a:t>
            </a:r>
          </a:p>
        </p:txBody>
      </p:sp>
      <p:sp>
        <p:nvSpPr>
          <p:cNvPr id="5" name="Espace réservé du contenu 6">
            <a:extLst>
              <a:ext uri="{FF2B5EF4-FFF2-40B4-BE49-F238E27FC236}">
                <a16:creationId xmlns:a16="http://schemas.microsoft.com/office/drawing/2014/main" xmlns="" id="{768E056F-1C50-4D88-BC44-AE3B6BFF7B0B}"/>
              </a:ext>
            </a:extLst>
          </p:cNvPr>
          <p:cNvSpPr txBox="1">
            <a:spLocks/>
          </p:cNvSpPr>
          <p:nvPr/>
        </p:nvSpPr>
        <p:spPr>
          <a:xfrm>
            <a:off x="5192923" y="2156618"/>
            <a:ext cx="2970506" cy="499532"/>
          </a:xfrm>
          <a:prstGeom prst="rect">
            <a:avLst/>
          </a:prstGeom>
        </p:spPr>
        <p:txBody>
          <a:bodyPr/>
          <a:lst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dirty="0">
                <a:hlinkClick r:id="rId2" action="ppaction://hlinkpres?slideindex=1&amp;slidetitle="/>
              </a:rPr>
              <a:t>Rapport technique G.P.T </a:t>
            </a:r>
            <a:endParaRPr lang="fr-FR" dirty="0"/>
          </a:p>
        </p:txBody>
      </p:sp>
      <p:pic>
        <p:nvPicPr>
          <p:cNvPr id="3" name="Image 2">
            <a:extLst>
              <a:ext uri="{FF2B5EF4-FFF2-40B4-BE49-F238E27FC236}">
                <a16:creationId xmlns:a16="http://schemas.microsoft.com/office/drawing/2014/main" xmlns="" id="{58110181-90C7-44B6-A09F-CEC71D354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575" y="1437020"/>
            <a:ext cx="2906040" cy="1938306"/>
          </a:xfrm>
          <a:prstGeom prst="rect">
            <a:avLst/>
          </a:prstGeom>
        </p:spPr>
      </p:pic>
      <p:pic>
        <p:nvPicPr>
          <p:cNvPr id="7" name="Image 6">
            <a:extLst>
              <a:ext uri="{FF2B5EF4-FFF2-40B4-BE49-F238E27FC236}">
                <a16:creationId xmlns:a16="http://schemas.microsoft.com/office/drawing/2014/main" xmlns="" id="{71DBBCE4-D28C-46FB-9FA9-4C47FAE9B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128" y="3897135"/>
            <a:ext cx="4804095" cy="2336367"/>
          </a:xfrm>
          <a:prstGeom prst="rect">
            <a:avLst/>
          </a:prstGeom>
        </p:spPr>
      </p:pic>
      <p:sp>
        <p:nvSpPr>
          <p:cNvPr id="8" name="ZoneTexte 7">
            <a:extLst>
              <a:ext uri="{FF2B5EF4-FFF2-40B4-BE49-F238E27FC236}">
                <a16:creationId xmlns:a16="http://schemas.microsoft.com/office/drawing/2014/main" xmlns="" id="{6421A498-9FC5-4311-BFCE-1DD1C490E9EC}"/>
              </a:ext>
            </a:extLst>
          </p:cNvPr>
          <p:cNvSpPr txBox="1"/>
          <p:nvPr/>
        </p:nvSpPr>
        <p:spPr>
          <a:xfrm>
            <a:off x="2734644" y="996722"/>
            <a:ext cx="981512" cy="369332"/>
          </a:xfrm>
          <a:prstGeom prst="rect">
            <a:avLst/>
          </a:prstGeom>
          <a:noFill/>
        </p:spPr>
        <p:txBody>
          <a:bodyPr wrap="square" rtlCol="0">
            <a:spAutoFit/>
          </a:bodyPr>
          <a:lstStyle/>
          <a:p>
            <a:pPr algn="ctr"/>
            <a:r>
              <a:rPr lang="fr-FR" dirty="0"/>
              <a:t>P.E</a:t>
            </a:r>
          </a:p>
        </p:txBody>
      </p:sp>
      <p:sp>
        <p:nvSpPr>
          <p:cNvPr id="9" name="ZoneTexte 8">
            <a:extLst>
              <a:ext uri="{FF2B5EF4-FFF2-40B4-BE49-F238E27FC236}">
                <a16:creationId xmlns:a16="http://schemas.microsoft.com/office/drawing/2014/main" xmlns="" id="{CAD148C7-5D0F-4DE7-9803-1F63F3047E6A}"/>
              </a:ext>
            </a:extLst>
          </p:cNvPr>
          <p:cNvSpPr txBox="1"/>
          <p:nvPr/>
        </p:nvSpPr>
        <p:spPr>
          <a:xfrm>
            <a:off x="5965110" y="3429000"/>
            <a:ext cx="1426129" cy="369332"/>
          </a:xfrm>
          <a:prstGeom prst="rect">
            <a:avLst/>
          </a:prstGeom>
          <a:noFill/>
        </p:spPr>
        <p:txBody>
          <a:bodyPr wrap="square" rtlCol="0">
            <a:spAutoFit/>
          </a:bodyPr>
          <a:lstStyle/>
          <a:p>
            <a:pPr algn="ctr"/>
            <a:r>
              <a:rPr lang="fr-FR" dirty="0"/>
              <a:t>HANDI</a:t>
            </a:r>
          </a:p>
        </p:txBody>
      </p:sp>
      <p:pic>
        <p:nvPicPr>
          <p:cNvPr id="11" name="Image 10">
            <a:extLst>
              <a:ext uri="{FF2B5EF4-FFF2-40B4-BE49-F238E27FC236}">
                <a16:creationId xmlns:a16="http://schemas.microsoft.com/office/drawing/2014/main" xmlns="" id="{6C1D1F67-EF5F-4AC1-A31C-F92E2FEB3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4395" y="1392572"/>
            <a:ext cx="3337149" cy="1922771"/>
          </a:xfrm>
          <a:prstGeom prst="rect">
            <a:avLst/>
          </a:prstGeom>
        </p:spPr>
      </p:pic>
      <p:sp>
        <p:nvSpPr>
          <p:cNvPr id="12" name="ZoneTexte 11">
            <a:extLst>
              <a:ext uri="{FF2B5EF4-FFF2-40B4-BE49-F238E27FC236}">
                <a16:creationId xmlns:a16="http://schemas.microsoft.com/office/drawing/2014/main" xmlns="" id="{AAFA3A0F-310A-46EA-B962-4CBF784F7912}"/>
              </a:ext>
            </a:extLst>
          </p:cNvPr>
          <p:cNvSpPr txBox="1"/>
          <p:nvPr/>
        </p:nvSpPr>
        <p:spPr>
          <a:xfrm>
            <a:off x="9432212" y="971928"/>
            <a:ext cx="1859369" cy="369332"/>
          </a:xfrm>
          <a:prstGeom prst="rect">
            <a:avLst/>
          </a:prstGeom>
          <a:noFill/>
        </p:spPr>
        <p:txBody>
          <a:bodyPr wrap="square" rtlCol="0">
            <a:spAutoFit/>
          </a:bodyPr>
          <a:lstStyle/>
          <a:p>
            <a:r>
              <a:rPr lang="fr-FR" dirty="0"/>
              <a:t>Adultes/Seniors</a:t>
            </a:r>
          </a:p>
        </p:txBody>
      </p:sp>
    </p:spTree>
    <p:extLst>
      <p:ext uri="{BB962C8B-B14F-4D97-AF65-F5344CB8AC3E}">
        <p14:creationId xmlns:p14="http://schemas.microsoft.com/office/powerpoint/2010/main" val="1158233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2054225" y="0"/>
            <a:ext cx="9926638" cy="579438"/>
          </a:xfrm>
          <a:prstGeom prst="rect">
            <a:avLst/>
          </a:prstGeom>
          <a:noFill/>
          <a:ln w="9525">
            <a:noFill/>
            <a:miter lim="800000"/>
            <a:headEnd/>
            <a:tailEnd/>
          </a:ln>
          <a:effectLst/>
        </p:spPr>
        <p:txBody>
          <a:bodyPr wrap="none">
            <a:spAutoFit/>
          </a:bodyPr>
          <a:lstStyle/>
          <a:p>
            <a:r>
              <a:rPr lang="fr-FR" sz="3200">
                <a:solidFill>
                  <a:schemeClr val="accent2"/>
                </a:solidFill>
                <a:latin typeface="Calibri" pitchFamily="34" charset="0"/>
              </a:rPr>
              <a:t>Rapports techniques 2017-2018 et perspectives 2018-2019</a:t>
            </a:r>
          </a:p>
        </p:txBody>
      </p:sp>
      <p:sp>
        <p:nvSpPr>
          <p:cNvPr id="4" name="ZoneTexte 3">
            <a:extLst>
              <a:ext uri="{FF2B5EF4-FFF2-40B4-BE49-F238E27FC236}">
                <a16:creationId xmlns:a16="http://schemas.microsoft.com/office/drawing/2014/main" xmlns="" id="{30EB56AA-6FC8-4B12-BE65-C783359C98FC}"/>
              </a:ext>
            </a:extLst>
          </p:cNvPr>
          <p:cNvSpPr txBox="1"/>
          <p:nvPr/>
        </p:nvSpPr>
        <p:spPr>
          <a:xfrm>
            <a:off x="8937885" y="870474"/>
            <a:ext cx="2704241" cy="400110"/>
          </a:xfrm>
          <a:prstGeom prst="rect">
            <a:avLst/>
          </a:prstGeom>
          <a:noFill/>
        </p:spPr>
        <p:txBody>
          <a:bodyPr wrap="square" rtlCol="0">
            <a:spAutoFit/>
          </a:bodyPr>
          <a:lstStyle/>
          <a:p>
            <a:pPr algn="ctr"/>
            <a:r>
              <a:rPr lang="fr-FR" sz="2000" b="1" dirty="0"/>
              <a:t>TRAMPOLINE</a:t>
            </a:r>
          </a:p>
        </p:txBody>
      </p:sp>
      <p:pic>
        <p:nvPicPr>
          <p:cNvPr id="3" name="Image 2">
            <a:extLst>
              <a:ext uri="{FF2B5EF4-FFF2-40B4-BE49-F238E27FC236}">
                <a16:creationId xmlns:a16="http://schemas.microsoft.com/office/drawing/2014/main" xmlns="" id="{5F168ACB-FA18-4D3D-9A3A-D6382AFD9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62175" y="875122"/>
            <a:ext cx="3848100" cy="5130800"/>
          </a:xfrm>
          <a:prstGeom prst="rect">
            <a:avLst/>
          </a:prstGeom>
        </p:spPr>
      </p:pic>
      <p:pic>
        <p:nvPicPr>
          <p:cNvPr id="6" name="Image 5">
            <a:extLst>
              <a:ext uri="{FF2B5EF4-FFF2-40B4-BE49-F238E27FC236}">
                <a16:creationId xmlns:a16="http://schemas.microsoft.com/office/drawing/2014/main" xmlns="" id="{26CCB995-071C-4DDE-8633-148B048E5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457" y="2150821"/>
            <a:ext cx="4480857" cy="3584685"/>
          </a:xfrm>
          <a:prstGeom prst="rect">
            <a:avLst/>
          </a:prstGeom>
          <a:ln w="228600" cap="sq" cmpd="thickThin">
            <a:solidFill>
              <a:srgbClr val="000000"/>
            </a:solidFill>
            <a:prstDash val="solid"/>
            <a:miter lim="800000"/>
          </a:ln>
          <a:effectLst>
            <a:innerShdw blurRad="76200">
              <a:srgbClr val="000000"/>
            </a:innerShdw>
          </a:effectLst>
        </p:spPr>
      </p:pic>
      <p:sp>
        <p:nvSpPr>
          <p:cNvPr id="9" name="Espace réservé du contenu 6">
            <a:extLst>
              <a:ext uri="{FF2B5EF4-FFF2-40B4-BE49-F238E27FC236}">
                <a16:creationId xmlns:a16="http://schemas.microsoft.com/office/drawing/2014/main" xmlns="" id="{5326127B-CAF7-403A-8F0D-AA2C844B7A64}"/>
              </a:ext>
            </a:extLst>
          </p:cNvPr>
          <p:cNvSpPr txBox="1">
            <a:spLocks/>
          </p:cNvSpPr>
          <p:nvPr/>
        </p:nvSpPr>
        <p:spPr>
          <a:xfrm>
            <a:off x="8937885" y="1360909"/>
            <a:ext cx="2970506" cy="499532"/>
          </a:xfrm>
          <a:prstGeom prst="rect">
            <a:avLst/>
          </a:prstGeom>
        </p:spPr>
        <p:txBody>
          <a:bodyPr/>
          <a:lst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dirty="0">
                <a:hlinkClick r:id="rId4" action="ppaction://hlinkpres?slideindex=1&amp;slidetitle="/>
              </a:rPr>
              <a:t>Rapport technique T.R </a:t>
            </a:r>
            <a:endParaRPr lang="fr-FR" dirty="0"/>
          </a:p>
        </p:txBody>
      </p:sp>
    </p:spTree>
    <p:extLst>
      <p:ext uri="{BB962C8B-B14F-4D97-AF65-F5344CB8AC3E}">
        <p14:creationId xmlns:p14="http://schemas.microsoft.com/office/powerpoint/2010/main" val="359814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2022475" y="0"/>
            <a:ext cx="9928225" cy="563563"/>
          </a:xfrm>
        </p:spPr>
        <p:txBody>
          <a:bodyPr/>
          <a:lstStyle/>
          <a:p>
            <a:r>
              <a:rPr lang="fr-FR" sz="3200">
                <a:solidFill>
                  <a:schemeClr val="accent2"/>
                </a:solidFill>
              </a:rPr>
              <a:t>Rapports techniques 2017-2018 et perspectives 2018-2019</a:t>
            </a:r>
          </a:p>
        </p:txBody>
      </p:sp>
      <p:sp>
        <p:nvSpPr>
          <p:cNvPr id="6" name="Espace réservé du contenu 6">
            <a:extLst>
              <a:ext uri="{FF2B5EF4-FFF2-40B4-BE49-F238E27FC236}">
                <a16:creationId xmlns:a16="http://schemas.microsoft.com/office/drawing/2014/main" xmlns="" id="{EC256E63-0289-4677-B382-CE96953244EB}"/>
              </a:ext>
            </a:extLst>
          </p:cNvPr>
          <p:cNvSpPr txBox="1">
            <a:spLocks/>
          </p:cNvSpPr>
          <p:nvPr/>
        </p:nvSpPr>
        <p:spPr>
          <a:xfrm>
            <a:off x="6217547" y="3429000"/>
            <a:ext cx="2970506" cy="499532"/>
          </a:xfrm>
          <a:prstGeom prst="rect">
            <a:avLst/>
          </a:prstGeom>
        </p:spPr>
        <p:txBody>
          <a:bodyPr/>
          <a:lstStyle>
            <a:lvl1pPr marL="342900" indent="-342900" algn="l" defTabSz="457200" rtl="0" fontAlgn="base">
              <a:spcBef>
                <a:spcPts val="1000"/>
              </a:spcBef>
              <a:spcAft>
                <a:spcPct val="0"/>
              </a:spcAft>
              <a:buClr>
                <a:schemeClr val="tx2"/>
              </a:buClr>
              <a:buSzPct val="110000"/>
              <a:buFont typeface="Wingdings"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fontAlgn="base">
              <a:spcBef>
                <a:spcPts val="1000"/>
              </a:spcBef>
              <a:spcAft>
                <a:spcPct val="0"/>
              </a:spcAft>
              <a:buClr>
                <a:srgbClr val="AC6965"/>
              </a:buClr>
              <a:buSzPct val="80000"/>
              <a:buFont typeface="Wingdings" pitchFamily="2" charset="2"/>
              <a:buChar char="l"/>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fontAlgn="base">
              <a:spcBef>
                <a:spcPts val="1000"/>
              </a:spcBef>
              <a:spcAft>
                <a:spcPct val="0"/>
              </a:spcAft>
              <a:buClr>
                <a:srgbClr val="AC6965"/>
              </a:buClr>
              <a:buFont typeface="Wingdings 3" pitchFamily="18"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fontAlgn="base">
              <a:spcBef>
                <a:spcPts val="1000"/>
              </a:spcBef>
              <a:spcAft>
                <a:spcPct val="0"/>
              </a:spcAft>
              <a:buClr>
                <a:srgbClr val="AC6965"/>
              </a:buClr>
              <a:buFont typeface="Wingdings 3" pitchFamily="18" charset="2"/>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dirty="0">
                <a:hlinkClick r:id="rId2" action="ppaction://hlinkpres?slideindex=1&amp;slidetitle="/>
              </a:rPr>
              <a:t>Rapport technique G.A.M </a:t>
            </a:r>
            <a:endParaRPr lang="fr-FR" dirty="0"/>
          </a:p>
        </p:txBody>
      </p:sp>
      <p:pic>
        <p:nvPicPr>
          <p:cNvPr id="5" name="Image 4">
            <a:extLst>
              <a:ext uri="{FF2B5EF4-FFF2-40B4-BE49-F238E27FC236}">
                <a16:creationId xmlns:a16="http://schemas.microsoft.com/office/drawing/2014/main" xmlns="" id="{8813CB1C-665C-4BB2-A808-7A251D6B10AB}"/>
              </a:ext>
            </a:extLst>
          </p:cNvPr>
          <p:cNvPicPr>
            <a:picLocks noChangeAspect="1"/>
          </p:cNvPicPr>
          <p:nvPr/>
        </p:nvPicPr>
        <p:blipFill rotWithShape="1">
          <a:blip r:embed="rId3">
            <a:extLst>
              <a:ext uri="{28A0092B-C50C-407E-A947-70E740481C1C}">
                <a14:useLocalDpi xmlns:a14="http://schemas.microsoft.com/office/drawing/2010/main" val="0"/>
              </a:ext>
            </a:extLst>
          </a:blip>
          <a:srcRect r="66772"/>
          <a:stretch/>
        </p:blipFill>
        <p:spPr>
          <a:xfrm>
            <a:off x="10134600" y="896152"/>
            <a:ext cx="1538593" cy="4787208"/>
          </a:xfrm>
          <a:prstGeom prst="rect">
            <a:avLst/>
          </a:prstGeom>
        </p:spPr>
      </p:pic>
      <p:pic>
        <p:nvPicPr>
          <p:cNvPr id="8" name="Image 7">
            <a:extLst>
              <a:ext uri="{FF2B5EF4-FFF2-40B4-BE49-F238E27FC236}">
                <a16:creationId xmlns:a16="http://schemas.microsoft.com/office/drawing/2014/main" xmlns="" id="{026F8EAB-1726-49CF-8417-754952F8CF81}"/>
              </a:ext>
            </a:extLst>
          </p:cNvPr>
          <p:cNvPicPr>
            <a:picLocks noChangeAspect="1"/>
          </p:cNvPicPr>
          <p:nvPr/>
        </p:nvPicPr>
        <p:blipFill rotWithShape="1">
          <a:blip r:embed="rId4">
            <a:extLst>
              <a:ext uri="{28A0092B-C50C-407E-A947-70E740481C1C}">
                <a14:useLocalDpi xmlns:a14="http://schemas.microsoft.com/office/drawing/2010/main" val="0"/>
              </a:ext>
            </a:extLst>
          </a:blip>
          <a:srcRect l="37056"/>
          <a:stretch/>
        </p:blipFill>
        <p:spPr>
          <a:xfrm>
            <a:off x="2845636" y="751617"/>
            <a:ext cx="2583675" cy="5893292"/>
          </a:xfrm>
          <a:prstGeom prst="rect">
            <a:avLst/>
          </a:prstGeom>
        </p:spPr>
      </p:pic>
      <p:sp>
        <p:nvSpPr>
          <p:cNvPr id="11" name="ZoneTexte 10">
            <a:extLst>
              <a:ext uri="{FF2B5EF4-FFF2-40B4-BE49-F238E27FC236}">
                <a16:creationId xmlns:a16="http://schemas.microsoft.com/office/drawing/2014/main" xmlns="" id="{03709BDA-5B0C-4224-A9DB-190B4E81593A}"/>
              </a:ext>
            </a:extLst>
          </p:cNvPr>
          <p:cNvSpPr txBox="1"/>
          <p:nvPr/>
        </p:nvSpPr>
        <p:spPr>
          <a:xfrm>
            <a:off x="6066075" y="1642338"/>
            <a:ext cx="3273450" cy="707886"/>
          </a:xfrm>
          <a:prstGeom prst="rect">
            <a:avLst/>
          </a:prstGeom>
          <a:noFill/>
        </p:spPr>
        <p:txBody>
          <a:bodyPr wrap="square" rtlCol="0">
            <a:spAutoFit/>
          </a:bodyPr>
          <a:lstStyle/>
          <a:p>
            <a:pPr algn="ctr"/>
            <a:r>
              <a:rPr lang="fr-FR" sz="2000" b="1" dirty="0"/>
              <a:t>Gymnastique Artistique Masculine</a:t>
            </a:r>
          </a:p>
        </p:txBody>
      </p:sp>
    </p:spTree>
    <p:extLst>
      <p:ext uri="{BB962C8B-B14F-4D97-AF65-F5344CB8AC3E}">
        <p14:creationId xmlns:p14="http://schemas.microsoft.com/office/powerpoint/2010/main" val="309696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1974501" y="97293"/>
            <a:ext cx="9944100" cy="669925"/>
          </a:xfrm>
        </p:spPr>
        <p:txBody>
          <a:bodyPr/>
          <a:lstStyle/>
          <a:p>
            <a:r>
              <a:rPr lang="fr-FR" sz="3200" dirty="0">
                <a:solidFill>
                  <a:schemeClr val="accent2"/>
                </a:solidFill>
              </a:rPr>
              <a:t>Rapports techniques 2017-2018 et perspectives 2018-2019</a:t>
            </a:r>
          </a:p>
        </p:txBody>
      </p:sp>
      <p:pic>
        <p:nvPicPr>
          <p:cNvPr id="10" name="Espace réservé du contenu 9">
            <a:extLst>
              <a:ext uri="{FF2B5EF4-FFF2-40B4-BE49-F238E27FC236}">
                <a16:creationId xmlns:a16="http://schemas.microsoft.com/office/drawing/2014/main" xmlns="" id="{D51E0D4C-79A5-4F3C-B28C-486F0E6B2B0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18992" y="3415017"/>
            <a:ext cx="4122449" cy="2769939"/>
          </a:xfrm>
        </p:spPr>
      </p:pic>
      <p:sp>
        <p:nvSpPr>
          <p:cNvPr id="7" name="Espace réservé du contenu 6">
            <a:extLst>
              <a:ext uri="{FF2B5EF4-FFF2-40B4-BE49-F238E27FC236}">
                <a16:creationId xmlns:a16="http://schemas.microsoft.com/office/drawing/2014/main" xmlns="" id="{BD9DEA1C-A96F-4C31-9CFA-FC319074E9A8}"/>
              </a:ext>
            </a:extLst>
          </p:cNvPr>
          <p:cNvSpPr>
            <a:spLocks noGrp="1"/>
          </p:cNvSpPr>
          <p:nvPr>
            <p:ph sz="half" idx="2"/>
          </p:nvPr>
        </p:nvSpPr>
        <p:spPr>
          <a:xfrm>
            <a:off x="2844883" y="2305690"/>
            <a:ext cx="2970506" cy="499532"/>
          </a:xfrm>
        </p:spPr>
        <p:txBody>
          <a:bodyPr/>
          <a:lstStyle/>
          <a:p>
            <a:r>
              <a:rPr lang="fr-FR" dirty="0"/>
              <a:t>Rapport technique G.A.F </a:t>
            </a:r>
          </a:p>
        </p:txBody>
      </p:sp>
      <p:sp>
        <p:nvSpPr>
          <p:cNvPr id="8" name="ZoneTexte 7">
            <a:extLst>
              <a:ext uri="{FF2B5EF4-FFF2-40B4-BE49-F238E27FC236}">
                <a16:creationId xmlns:a16="http://schemas.microsoft.com/office/drawing/2014/main" xmlns="" id="{705D64D2-982D-42EF-B3FD-D4AC85CDB04A}"/>
              </a:ext>
            </a:extLst>
          </p:cNvPr>
          <p:cNvSpPr txBox="1"/>
          <p:nvPr/>
        </p:nvSpPr>
        <p:spPr>
          <a:xfrm>
            <a:off x="2693411" y="1442368"/>
            <a:ext cx="3273450" cy="707886"/>
          </a:xfrm>
          <a:prstGeom prst="rect">
            <a:avLst/>
          </a:prstGeom>
          <a:noFill/>
        </p:spPr>
        <p:txBody>
          <a:bodyPr wrap="square" rtlCol="0">
            <a:spAutoFit/>
          </a:bodyPr>
          <a:lstStyle/>
          <a:p>
            <a:pPr algn="ctr"/>
            <a:r>
              <a:rPr lang="fr-FR" sz="2000" b="1" dirty="0"/>
              <a:t>Gymnastique Artistique Féminine</a:t>
            </a:r>
          </a:p>
        </p:txBody>
      </p:sp>
      <p:pic>
        <p:nvPicPr>
          <p:cNvPr id="12" name="Image 11">
            <a:extLst>
              <a:ext uri="{FF2B5EF4-FFF2-40B4-BE49-F238E27FC236}">
                <a16:creationId xmlns:a16="http://schemas.microsoft.com/office/drawing/2014/main" xmlns="" id="{FA952E83-B58A-4E43-865D-2E29FA4D5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86"/>
          <a:stretch/>
        </p:blipFill>
        <p:spPr>
          <a:xfrm>
            <a:off x="7406613" y="1442368"/>
            <a:ext cx="4183951" cy="3412572"/>
          </a:xfrm>
          <a:prstGeom prst="rect">
            <a:avLst/>
          </a:prstGeom>
        </p:spPr>
      </p:pic>
    </p:spTree>
    <p:extLst>
      <p:ext uri="{BB962C8B-B14F-4D97-AF65-F5344CB8AC3E}">
        <p14:creationId xmlns:p14="http://schemas.microsoft.com/office/powerpoint/2010/main" val="4064205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p:cNvSpPr>
            <a:spLocks noGrp="1"/>
          </p:cNvSpPr>
          <p:nvPr>
            <p:ph type="ctrTitle"/>
          </p:nvPr>
        </p:nvSpPr>
        <p:spPr>
          <a:xfrm>
            <a:off x="4195282" y="162216"/>
            <a:ext cx="3027363" cy="749300"/>
          </a:xfrm>
        </p:spPr>
        <p:txBody>
          <a:bodyPr>
            <a:noAutofit/>
          </a:bodyPr>
          <a:lstStyle/>
          <a:p>
            <a:r>
              <a:rPr lang="fr-FR" sz="4400" dirty="0">
                <a:solidFill>
                  <a:srgbClr val="C53737"/>
                </a:solidFill>
              </a:rPr>
              <a:t>Sommaire</a:t>
            </a:r>
          </a:p>
        </p:txBody>
      </p:sp>
      <p:sp>
        <p:nvSpPr>
          <p:cNvPr id="3" name="Sous-titre 2">
            <a:extLst/>
          </p:cNvPr>
          <p:cNvSpPr>
            <a:spLocks noGrp="1"/>
          </p:cNvSpPr>
          <p:nvPr>
            <p:ph type="subTitle" idx="1"/>
          </p:nvPr>
        </p:nvSpPr>
        <p:spPr>
          <a:xfrm>
            <a:off x="2320969" y="1067080"/>
            <a:ext cx="8413750" cy="4445975"/>
          </a:xfrm>
        </p:spPr>
        <p:txBody>
          <a:bodyPr rtlCol="0">
            <a:normAutofit/>
          </a:bodyPr>
          <a:lstStyle/>
          <a:p>
            <a:pPr marL="228600" indent="-228600" fontAlgn="auto">
              <a:spcAft>
                <a:spcPts val="0"/>
              </a:spcAft>
              <a:buFont typeface="Wingdings" pitchFamily="2" charset="2"/>
              <a:buAutoNum type="arabicParenR"/>
              <a:defRPr/>
            </a:pPr>
            <a:r>
              <a:rPr lang="fr-FR" sz="2100" b="1" dirty="0"/>
              <a:t>Adoption du compte-rendu de l’assemblée générale du 18 janvier 2018</a:t>
            </a:r>
          </a:p>
          <a:p>
            <a:pPr marL="228600" indent="-228600" fontAlgn="auto">
              <a:spcAft>
                <a:spcPts val="0"/>
              </a:spcAft>
              <a:buFont typeface="Wingdings" pitchFamily="2" charset="2"/>
              <a:buAutoNum type="arabicParenR"/>
              <a:defRPr/>
            </a:pPr>
            <a:r>
              <a:rPr lang="fr-FR" sz="2100" b="1" dirty="0"/>
              <a:t>Rapport d’activité et composition du club en 2017-2018</a:t>
            </a:r>
          </a:p>
          <a:p>
            <a:pPr marL="228600" indent="-228600" fontAlgn="auto">
              <a:spcAft>
                <a:spcPts val="0"/>
              </a:spcAft>
              <a:buFont typeface="Wingdings" pitchFamily="2" charset="2"/>
              <a:buAutoNum type="arabicParenR"/>
              <a:defRPr/>
            </a:pPr>
            <a:r>
              <a:rPr lang="fr-FR" sz="2100" b="1" dirty="0"/>
              <a:t>Bilan financier du 01/09/2017 au 31/08/2018</a:t>
            </a:r>
          </a:p>
          <a:p>
            <a:pPr marL="228600" indent="-228600" fontAlgn="auto">
              <a:spcAft>
                <a:spcPts val="0"/>
              </a:spcAft>
              <a:buFont typeface="Wingdings" pitchFamily="2" charset="2"/>
              <a:buAutoNum type="arabicParenR"/>
              <a:defRPr/>
            </a:pPr>
            <a:r>
              <a:rPr lang="fr-FR" sz="2100" b="1" dirty="0"/>
              <a:t>Rapports techniques 2017-2018 et perspectives 2018-2019</a:t>
            </a:r>
          </a:p>
          <a:p>
            <a:pPr marL="228600" indent="-228600" fontAlgn="auto">
              <a:spcAft>
                <a:spcPts val="0"/>
              </a:spcAft>
              <a:buFont typeface="Wingdings" pitchFamily="2" charset="2"/>
              <a:buAutoNum type="arabicParenR"/>
              <a:defRPr/>
            </a:pPr>
            <a:r>
              <a:rPr lang="fr-FR" sz="2100" b="1" dirty="0"/>
              <a:t>Bilan du projet à mi-mandat</a:t>
            </a:r>
          </a:p>
          <a:p>
            <a:pPr marL="228600" indent="-228600" fontAlgn="auto">
              <a:spcAft>
                <a:spcPts val="0"/>
              </a:spcAft>
              <a:buFont typeface="Wingdings" pitchFamily="2" charset="2"/>
              <a:buAutoNum type="arabicParenR"/>
              <a:defRPr/>
            </a:pPr>
            <a:r>
              <a:rPr lang="fr-FR" sz="2100" b="1" dirty="0"/>
              <a:t>Rapport d’orientation 2018-2019</a:t>
            </a:r>
          </a:p>
          <a:p>
            <a:pPr marL="228600" indent="-228600" fontAlgn="auto">
              <a:spcAft>
                <a:spcPts val="0"/>
              </a:spcAft>
              <a:buFont typeface="Wingdings" pitchFamily="2" charset="2"/>
              <a:buAutoNum type="arabicParenR"/>
              <a:defRPr/>
            </a:pPr>
            <a:r>
              <a:rPr lang="fr-FR" sz="2100" b="1" dirty="0"/>
              <a:t>Budget 2018-2019</a:t>
            </a:r>
          </a:p>
          <a:p>
            <a:pPr marL="228600" indent="-228600" fontAlgn="auto">
              <a:spcAft>
                <a:spcPts val="0"/>
              </a:spcAft>
              <a:buFont typeface="Wingdings" pitchFamily="2" charset="2"/>
              <a:buAutoNum type="arabicParenR"/>
              <a:defRPr/>
            </a:pPr>
            <a:r>
              <a:rPr lang="fr-FR" sz="2100" b="1" dirty="0"/>
              <a:t>Vote des résolutions</a:t>
            </a:r>
          </a:p>
          <a:p>
            <a:pPr marL="228600" indent="-228600" fontAlgn="auto">
              <a:spcAft>
                <a:spcPts val="0"/>
              </a:spcAft>
              <a:buFont typeface="Wingdings" pitchFamily="2" charset="2"/>
              <a:buAutoNum type="arabicParenR"/>
              <a:defRPr/>
            </a:pPr>
            <a:r>
              <a:rPr lang="fr-FR" sz="2100" b="1" dirty="0"/>
              <a:t>Parole aux invités</a:t>
            </a:r>
          </a:p>
          <a:p>
            <a:pPr marL="228600" indent="-228600" fontAlgn="auto">
              <a:spcAft>
                <a:spcPts val="0"/>
              </a:spcAft>
              <a:buFont typeface="Wingdings" pitchFamily="2" charset="2"/>
              <a:buAutoNum type="arabicParenR"/>
              <a:defRPr/>
            </a:pPr>
            <a:r>
              <a:rPr lang="fr-FR" sz="2100" b="1" dirty="0"/>
              <a:t>Pot de l’amitié…</a:t>
            </a:r>
          </a:p>
          <a:p>
            <a:pPr marL="228600" indent="-228600" fontAlgn="auto">
              <a:spcAft>
                <a:spcPts val="0"/>
              </a:spcAft>
              <a:buFont typeface="Wingdings" pitchFamily="2" charset="2"/>
              <a:buAutoNum type="arabicParenR"/>
              <a:defRPr/>
            </a:pPr>
            <a:endParaRPr lang="fr-FR" sz="1100" dirty="0"/>
          </a:p>
          <a:p>
            <a:pPr marL="228600" indent="-228600" fontAlgn="auto">
              <a:spcAft>
                <a:spcPts val="0"/>
              </a:spcAft>
              <a:buFont typeface="Wingdings" pitchFamily="2" charset="2"/>
              <a:buAutoNum type="arabicParenR"/>
              <a:defRPr/>
            </a:pPr>
            <a:endParaRPr lang="fr-FR" sz="1100" dirty="0"/>
          </a:p>
        </p:txBody>
      </p:sp>
      <p:sp>
        <p:nvSpPr>
          <p:cNvPr id="4" name="Rectangle 3">
            <a:extLst/>
          </p:cNvPr>
          <p:cNvSpPr/>
          <p:nvPr/>
        </p:nvSpPr>
        <p:spPr>
          <a:xfrm>
            <a:off x="9501188" y="5287963"/>
            <a:ext cx="2690812" cy="15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prstClr val="white"/>
              </a:solidFill>
            </a:endParaRPr>
          </a:p>
        </p:txBody>
      </p:sp>
      <p:pic>
        <p:nvPicPr>
          <p:cNvPr id="19460" name="Image 5"/>
          <p:cNvPicPr>
            <a:picLocks noChangeAspect="1"/>
          </p:cNvPicPr>
          <p:nvPr/>
        </p:nvPicPr>
        <p:blipFill>
          <a:blip r:embed="rId2"/>
          <a:srcRect/>
          <a:stretch>
            <a:fillRect/>
          </a:stretch>
        </p:blipFill>
        <p:spPr bwMode="auto">
          <a:xfrm>
            <a:off x="9772961" y="6031685"/>
            <a:ext cx="2349234" cy="914422"/>
          </a:xfrm>
          <a:prstGeom prst="rect">
            <a:avLst/>
          </a:prstGeom>
          <a:noFill/>
          <a:ln w="9525">
            <a:noFill/>
            <a:miter lim="800000"/>
            <a:headEnd/>
            <a:tailEnd/>
          </a:ln>
        </p:spPr>
      </p:pic>
      <p:pic>
        <p:nvPicPr>
          <p:cNvPr id="19461" name="Image 7"/>
          <p:cNvPicPr>
            <a:picLocks noChangeAspect="1" noChangeArrowheads="1"/>
          </p:cNvPicPr>
          <p:nvPr/>
        </p:nvPicPr>
        <p:blipFill>
          <a:blip r:embed="rId3"/>
          <a:srcRect/>
          <a:stretch>
            <a:fillRect/>
          </a:stretch>
        </p:blipFill>
        <p:spPr bwMode="auto">
          <a:xfrm>
            <a:off x="0" y="-11113"/>
            <a:ext cx="1219200" cy="666751"/>
          </a:xfrm>
          <a:prstGeom prst="rect">
            <a:avLst/>
          </a:prstGeom>
          <a:noFill/>
          <a:ln w="9525">
            <a:noFill/>
            <a:miter lim="800000"/>
            <a:headEnd/>
            <a:tailEnd/>
          </a:ln>
        </p:spPr>
      </p:pic>
      <p:pic>
        <p:nvPicPr>
          <p:cNvPr id="5" name="Image 4">
            <a:extLst>
              <a:ext uri="{FF2B5EF4-FFF2-40B4-BE49-F238E27FC236}">
                <a16:creationId xmlns:a16="http://schemas.microsoft.com/office/drawing/2014/main" xmlns="" id="{780A2B7D-43B4-4A9E-A32E-DFDA6C2005FA}"/>
              </a:ext>
            </a:extLst>
          </p:cNvPr>
          <p:cNvPicPr>
            <a:picLocks noChangeAspect="1"/>
          </p:cNvPicPr>
          <p:nvPr/>
        </p:nvPicPr>
        <p:blipFill>
          <a:blip r:embed="rId4"/>
          <a:stretch>
            <a:fillRect/>
          </a:stretch>
        </p:blipFill>
        <p:spPr>
          <a:xfrm>
            <a:off x="6367244" y="2922615"/>
            <a:ext cx="5656055" cy="31807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F214AA6-4444-45EA-A8CA-E5D05B4F6206}"/>
              </a:ext>
            </a:extLst>
          </p:cNvPr>
          <p:cNvSpPr>
            <a:spLocks noGrp="1"/>
          </p:cNvSpPr>
          <p:nvPr>
            <p:ph type="title"/>
          </p:nvPr>
        </p:nvSpPr>
        <p:spPr>
          <a:xfrm>
            <a:off x="4387661" y="-109057"/>
            <a:ext cx="6232802" cy="746533"/>
          </a:xfrm>
        </p:spPr>
        <p:txBody>
          <a:bodyPr/>
          <a:lstStyle/>
          <a:p>
            <a:r>
              <a:rPr lang="fr-FR" sz="3200" dirty="0">
                <a:solidFill>
                  <a:srgbClr val="FF0000"/>
                </a:solidFill>
              </a:rPr>
              <a:t>Bilan du projet du club à mi-mandat</a:t>
            </a:r>
          </a:p>
        </p:txBody>
      </p:sp>
      <p:graphicFrame>
        <p:nvGraphicFramePr>
          <p:cNvPr id="5" name="Espace réservé du contenu 4">
            <a:extLst>
              <a:ext uri="{FF2B5EF4-FFF2-40B4-BE49-F238E27FC236}">
                <a16:creationId xmlns:a16="http://schemas.microsoft.com/office/drawing/2014/main" xmlns="" id="{B472769D-53AF-441C-AE22-9F4BA51A57FB}"/>
              </a:ext>
            </a:extLst>
          </p:cNvPr>
          <p:cNvGraphicFramePr>
            <a:graphicFrameLocks noGrp="1"/>
          </p:cNvGraphicFramePr>
          <p:nvPr>
            <p:ph idx="1"/>
            <p:extLst>
              <p:ext uri="{D42A27DB-BD31-4B8C-83A1-F6EECF244321}">
                <p14:modId xmlns:p14="http://schemas.microsoft.com/office/powerpoint/2010/main" val="4047932903"/>
              </p:ext>
            </p:extLst>
          </p:nvPr>
        </p:nvGraphicFramePr>
        <p:xfrm>
          <a:off x="2818701" y="444617"/>
          <a:ext cx="8825810" cy="5709905"/>
        </p:xfrm>
        <a:graphic>
          <a:graphicData uri="http://schemas.openxmlformats.org/drawingml/2006/table">
            <a:tbl>
              <a:tblPr firstRow="1" firstCol="1" lastRow="1" lastCol="1" bandRow="1" bandCol="1"/>
              <a:tblGrid>
                <a:gridCol w="3845647">
                  <a:extLst>
                    <a:ext uri="{9D8B030D-6E8A-4147-A177-3AD203B41FA5}">
                      <a16:colId xmlns:a16="http://schemas.microsoft.com/office/drawing/2014/main" xmlns="" val="3202601403"/>
                    </a:ext>
                  </a:extLst>
                </a:gridCol>
                <a:gridCol w="960167">
                  <a:extLst>
                    <a:ext uri="{9D8B030D-6E8A-4147-A177-3AD203B41FA5}">
                      <a16:colId xmlns:a16="http://schemas.microsoft.com/office/drawing/2014/main" xmlns="" val="2390138628"/>
                    </a:ext>
                  </a:extLst>
                </a:gridCol>
                <a:gridCol w="1004999">
                  <a:extLst>
                    <a:ext uri="{9D8B030D-6E8A-4147-A177-3AD203B41FA5}">
                      <a16:colId xmlns:a16="http://schemas.microsoft.com/office/drawing/2014/main" xmlns="" val="712503805"/>
                    </a:ext>
                  </a:extLst>
                </a:gridCol>
                <a:gridCol w="1004999">
                  <a:extLst>
                    <a:ext uri="{9D8B030D-6E8A-4147-A177-3AD203B41FA5}">
                      <a16:colId xmlns:a16="http://schemas.microsoft.com/office/drawing/2014/main" xmlns="" val="1518325149"/>
                    </a:ext>
                  </a:extLst>
                </a:gridCol>
                <a:gridCol w="1004999">
                  <a:extLst>
                    <a:ext uri="{9D8B030D-6E8A-4147-A177-3AD203B41FA5}">
                      <a16:colId xmlns:a16="http://schemas.microsoft.com/office/drawing/2014/main" xmlns="" val="825944229"/>
                    </a:ext>
                  </a:extLst>
                </a:gridCol>
                <a:gridCol w="1004999">
                  <a:extLst>
                    <a:ext uri="{9D8B030D-6E8A-4147-A177-3AD203B41FA5}">
                      <a16:colId xmlns:a16="http://schemas.microsoft.com/office/drawing/2014/main" xmlns="" val="1628459340"/>
                    </a:ext>
                  </a:extLst>
                </a:gridCol>
              </a:tblGrid>
              <a:tr h="157298">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Indicateurs de réussite</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2015/2016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2016/2017</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2017/2018</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2018/2019</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900" b="1">
                          <a:effectLst/>
                          <a:latin typeface="Comic Sans MS" panose="030F0702030302020204" pitchFamily="66" charset="0"/>
                          <a:ea typeface="Times New Roman" panose="02020603050405020304" pitchFamily="18" charset="0"/>
                        </a:rPr>
                        <a:t>2019/2020</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292316867"/>
                  </a:ext>
                </a:extLst>
              </a:tr>
              <a:tr h="251677">
                <a:tc>
                  <a:txBody>
                    <a:bodyPr/>
                    <a:lstStyle/>
                    <a:p>
                      <a:pPr algn="just">
                        <a:spcAft>
                          <a:spcPts val="0"/>
                        </a:spcAft>
                      </a:pPr>
                      <a:r>
                        <a:rPr lang="fr-FR" sz="1500">
                          <a:effectLst/>
                          <a:latin typeface="Comic Sans MS" panose="030F0702030302020204" pitchFamily="66" charset="0"/>
                          <a:ea typeface="Times New Roman" panose="02020603050405020304" pitchFamily="18" charset="0"/>
                        </a:rPr>
                        <a:t>Projet sportif</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6024263"/>
                  </a:ext>
                </a:extLst>
              </a:tr>
              <a:tr h="188757">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du nombre de licences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1137</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1199</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1252</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8855891"/>
                  </a:ext>
                </a:extLst>
              </a:tr>
              <a:tr h="188757">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Gym Pour Tous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512</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540</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519</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6908684"/>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du nombre de licences des moins de 6 ans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354</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376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354</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7538511"/>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du nombre de licences des plus de 50 ans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45</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48</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58</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3857963"/>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du nombre de licences en handigym</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18</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23</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24</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7299900"/>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du nombre de licenciés participant aux grands événements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7</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8</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5251105"/>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GAM</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50</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59</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72</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3358821"/>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d’Access gym GAM</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3048083"/>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GR</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124</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172</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162</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5063067"/>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d’Access gym GR</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7436074"/>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GAF</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296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298</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357</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18168008"/>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d’Access gym GAF</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Oui</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047633"/>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Atteindre la DN1 en GAF</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DN5</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DN2</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DN2</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DN1</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2434360"/>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entrées en HA : 2, 3 et plus par an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+ 3</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5425050"/>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Etre club formateur fédéral</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4597403"/>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Mettre en place de vrais HA lycée</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3152255"/>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Trampoline</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79</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96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96</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6766049"/>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Teamgym</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16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34</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46</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2661938"/>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Progression des licences en Aérobic</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76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0</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0</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90710947"/>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de la Troupe : 1 gala au moins par an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7390268"/>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de la Troupe : progression du nombre de participants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+ 6</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7</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0</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4730444"/>
                  </a:ext>
                </a:extLst>
              </a:tr>
              <a:tr h="283136">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Mise en œuvre de la Troupe : progression du nombre d’associations participant</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+ 1</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0</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7838538"/>
                  </a:ext>
                </a:extLst>
              </a:tr>
              <a:tr h="232014">
                <a:tc>
                  <a:txBody>
                    <a:bodyPr/>
                    <a:lstStyle/>
                    <a:p>
                      <a:pPr algn="just">
                        <a:spcAft>
                          <a:spcPts val="0"/>
                        </a:spcAft>
                      </a:pPr>
                      <a:r>
                        <a:rPr lang="fr-FR" sz="800">
                          <a:effectLst/>
                          <a:latin typeface="Comic Sans MS" panose="030F0702030302020204" pitchFamily="66" charset="0"/>
                          <a:ea typeface="Times New Roman" panose="02020603050405020304" pitchFamily="18" charset="0"/>
                        </a:rPr>
                        <a:t>Organisation d’un séminaire technique pour les juges et les cadres</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Non</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fr-FR" sz="1100">
                          <a:effectLst/>
                          <a:latin typeface="Comic Sans MS" panose="030F0702030302020204" pitchFamily="66" charset="0"/>
                          <a:ea typeface="Times New Roman" panose="02020603050405020304" pitchFamily="18" charset="0"/>
                        </a:rPr>
                        <a:t> </a:t>
                      </a:r>
                      <a:endParaRPr lang="fr-FR" sz="110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dirty="0">
                          <a:effectLst/>
                          <a:latin typeface="Comic Sans MS" panose="030F0702030302020204" pitchFamily="66" charset="0"/>
                          <a:ea typeface="Times New Roman" panose="02020603050405020304" pitchFamily="18" charset="0"/>
                        </a:rPr>
                        <a:t> </a:t>
                      </a:r>
                      <a:endParaRPr lang="fr-FR" sz="1100" dirty="0">
                        <a:effectLst/>
                        <a:latin typeface="Times New Roman" panose="02020603050405020304" pitchFamily="18" charset="0"/>
                        <a:ea typeface="Times New Roman" panose="02020603050405020304" pitchFamily="18" charset="0"/>
                      </a:endParaRPr>
                    </a:p>
                  </a:txBody>
                  <a:tcPr marL="64589" marR="64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31977079"/>
                  </a:ext>
                </a:extLst>
              </a:tr>
            </a:tbl>
          </a:graphicData>
        </a:graphic>
      </p:graphicFrame>
    </p:spTree>
    <p:extLst>
      <p:ext uri="{BB962C8B-B14F-4D97-AF65-F5344CB8AC3E}">
        <p14:creationId xmlns:p14="http://schemas.microsoft.com/office/powerpoint/2010/main" val="238119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a:xfrm>
            <a:off x="4093828" y="-1"/>
            <a:ext cx="6576968" cy="461395"/>
          </a:xfrm>
        </p:spPr>
        <p:txBody>
          <a:bodyPr/>
          <a:lstStyle/>
          <a:p>
            <a:r>
              <a:rPr lang="fr-FR" sz="3200" dirty="0">
                <a:solidFill>
                  <a:srgbClr val="FF0000"/>
                </a:solidFill>
              </a:rPr>
              <a:t>Bilan du projet du club à mi-mandat</a:t>
            </a:r>
            <a:endParaRPr lang="fr-FR" sz="3200" dirty="0">
              <a:solidFill>
                <a:schemeClr val="accent2"/>
              </a:solidFill>
            </a:endParaRPr>
          </a:p>
        </p:txBody>
      </p:sp>
      <p:graphicFrame>
        <p:nvGraphicFramePr>
          <p:cNvPr id="4" name="Tableau 3">
            <a:extLst>
              <a:ext uri="{FF2B5EF4-FFF2-40B4-BE49-F238E27FC236}">
                <a16:creationId xmlns:a16="http://schemas.microsoft.com/office/drawing/2014/main" xmlns="" id="{7B668A07-0807-408E-BBF4-CB38F4F0BA86}"/>
              </a:ext>
            </a:extLst>
          </p:cNvPr>
          <p:cNvGraphicFramePr>
            <a:graphicFrameLocks noGrp="1"/>
          </p:cNvGraphicFramePr>
          <p:nvPr>
            <p:extLst/>
          </p:nvPr>
        </p:nvGraphicFramePr>
        <p:xfrm>
          <a:off x="2718033" y="637563"/>
          <a:ext cx="8848361" cy="5485388"/>
        </p:xfrm>
        <a:graphic>
          <a:graphicData uri="http://schemas.openxmlformats.org/drawingml/2006/table">
            <a:tbl>
              <a:tblPr firstRow="1" firstCol="1" lastRow="1" lastCol="1" bandRow="1" bandCol="1"/>
              <a:tblGrid>
                <a:gridCol w="3855473">
                  <a:extLst>
                    <a:ext uri="{9D8B030D-6E8A-4147-A177-3AD203B41FA5}">
                      <a16:colId xmlns:a16="http://schemas.microsoft.com/office/drawing/2014/main" xmlns="" val="1754773453"/>
                    </a:ext>
                  </a:extLst>
                </a:gridCol>
                <a:gridCol w="962620">
                  <a:extLst>
                    <a:ext uri="{9D8B030D-6E8A-4147-A177-3AD203B41FA5}">
                      <a16:colId xmlns:a16="http://schemas.microsoft.com/office/drawing/2014/main" xmlns="" val="2441600727"/>
                    </a:ext>
                  </a:extLst>
                </a:gridCol>
                <a:gridCol w="1007567">
                  <a:extLst>
                    <a:ext uri="{9D8B030D-6E8A-4147-A177-3AD203B41FA5}">
                      <a16:colId xmlns:a16="http://schemas.microsoft.com/office/drawing/2014/main" xmlns="" val="546040980"/>
                    </a:ext>
                  </a:extLst>
                </a:gridCol>
                <a:gridCol w="1007567">
                  <a:extLst>
                    <a:ext uri="{9D8B030D-6E8A-4147-A177-3AD203B41FA5}">
                      <a16:colId xmlns:a16="http://schemas.microsoft.com/office/drawing/2014/main" xmlns="" val="998078685"/>
                    </a:ext>
                  </a:extLst>
                </a:gridCol>
                <a:gridCol w="1007567">
                  <a:extLst>
                    <a:ext uri="{9D8B030D-6E8A-4147-A177-3AD203B41FA5}">
                      <a16:colId xmlns:a16="http://schemas.microsoft.com/office/drawing/2014/main" xmlns="" val="3232111947"/>
                    </a:ext>
                  </a:extLst>
                </a:gridCol>
                <a:gridCol w="1007567">
                  <a:extLst>
                    <a:ext uri="{9D8B030D-6E8A-4147-A177-3AD203B41FA5}">
                      <a16:colId xmlns:a16="http://schemas.microsoft.com/office/drawing/2014/main" xmlns="" val="1890035437"/>
                    </a:ext>
                  </a:extLst>
                </a:gridCol>
              </a:tblGrid>
              <a:tr h="161342">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Indicateurs de réussite</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2015/2016</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2016/2017</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2017/2018</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2018/2019</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Aft>
                          <a:spcPts val="0"/>
                        </a:spcAft>
                      </a:pPr>
                      <a:r>
                        <a:rPr lang="fr-FR" sz="1000" b="1">
                          <a:effectLst/>
                          <a:latin typeface="Comic Sans MS" panose="030F0702030302020204" pitchFamily="66" charset="0"/>
                          <a:ea typeface="Times New Roman" panose="02020603050405020304" pitchFamily="18" charset="0"/>
                        </a:rPr>
                        <a:t>2019/2020</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456370613"/>
                  </a:ext>
                </a:extLst>
              </a:tr>
              <a:tr h="249666">
                <a:tc>
                  <a:txBody>
                    <a:bodyPr/>
                    <a:lstStyle/>
                    <a:p>
                      <a:pPr algn="just">
                        <a:spcAft>
                          <a:spcPts val="0"/>
                        </a:spcAft>
                      </a:pPr>
                      <a:r>
                        <a:rPr lang="fr-FR" sz="1500" dirty="0">
                          <a:effectLst/>
                          <a:latin typeface="Comic Sans MS" panose="030F0702030302020204" pitchFamily="66" charset="0"/>
                          <a:ea typeface="Times New Roman" panose="02020603050405020304" pitchFamily="18" charset="0"/>
                        </a:rPr>
                        <a:t>Projet du club</a:t>
                      </a:r>
                      <a:endParaRPr lang="fr-FR" sz="1200" dirty="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6388027"/>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Progression du nombre de cadres (Défrayés 2017 2018)</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48</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53</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46</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6977162"/>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Progression du nombre de juges</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15</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21</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8627116"/>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Projet « bulle-gym » opérationnel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0868798"/>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Projet « rebondir » opérationnel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4</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8</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5106028"/>
                  </a:ext>
                </a:extLst>
              </a:tr>
              <a:tr h="580830">
                <a:tc>
                  <a:txBody>
                    <a:bodyPr/>
                    <a:lstStyle/>
                    <a:p>
                      <a:pPr algn="just">
                        <a:spcAft>
                          <a:spcPts val="0"/>
                        </a:spcAft>
                      </a:pPr>
                      <a:r>
                        <a:rPr lang="fr-FR" sz="900" dirty="0">
                          <a:effectLst/>
                          <a:latin typeface="Comic Sans MS" panose="030F0702030302020204" pitchFamily="66" charset="0"/>
                          <a:ea typeface="Times New Roman" panose="02020603050405020304" pitchFamily="18" charset="0"/>
                        </a:rPr>
                        <a:t>Pratiquer l’international (tournoi, engagements, jumelage…)</a:t>
                      </a:r>
                      <a:endParaRPr lang="fr-FR" sz="1200" dirty="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(juge5, Massilia,)</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(Cardiff/ Loulé cup, Massilia)</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Loulé cup Golden Age,</a:t>
                      </a:r>
                      <a:endParaRPr lang="fr-FR" sz="1200">
                        <a:effectLst/>
                        <a:latin typeface="Times New Roman" panose="02020603050405020304" pitchFamily="18" charset="0"/>
                        <a:ea typeface="Times New Roman" panose="02020603050405020304" pitchFamily="18" charset="0"/>
                      </a:endParaRPr>
                    </a:p>
                    <a:p>
                      <a:pPr algn="ctr">
                        <a:spcAft>
                          <a:spcPts val="0"/>
                        </a:spcAft>
                      </a:pPr>
                      <a:r>
                        <a:rPr lang="fr-FR" sz="1200">
                          <a:effectLst/>
                          <a:latin typeface="Comic Sans MS" panose="030F0702030302020204" pitchFamily="66" charset="0"/>
                          <a:ea typeface="Times New Roman" panose="02020603050405020304" pitchFamily="18" charset="0"/>
                        </a:rPr>
                        <a:t>Massilia</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6666494"/>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Recruter un directeur technique général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3594339"/>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Poursuivre la consultation des parents référents</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2 réunions</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2 réunions</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2 réunions</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1369684"/>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Commission « matériel » opérationnelle</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0628046"/>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 Comité des fêtes » opérationnel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256563"/>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 Club partenaire » opérationnel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5774700"/>
                  </a:ext>
                </a:extLst>
              </a:tr>
              <a:tr h="58083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DD: réalisation de l’audit et mise en œuvre des actions définies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Audit oui mise en œuvre 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1283278"/>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DD : organiser le tri selectif</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2653231"/>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DD : Améliorer la gestion de l’eau : mise en place de gourdes</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0612364"/>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Avoir au moins deux jeunes de – de 26 ans au comité directeur</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152894"/>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Mettre en place une commission « jeunes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 (BdE)</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8996943"/>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Organiser un événement international</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 (Tr/Tu)</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220374"/>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Organiser un championnat de France</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 (Tr/Tu)</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Oui</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4390256"/>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Avoir un référent actif Web TV par discipline</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0</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8093002"/>
                  </a:ext>
                </a:extLst>
              </a:tr>
              <a:tr h="230160">
                <a:tc>
                  <a:txBody>
                    <a:bodyPr/>
                    <a:lstStyle/>
                    <a:p>
                      <a:pPr algn="just">
                        <a:spcAft>
                          <a:spcPts val="0"/>
                        </a:spcAft>
                      </a:pPr>
                      <a:r>
                        <a:rPr lang="fr-FR" sz="900">
                          <a:effectLst/>
                          <a:latin typeface="Comic Sans MS" panose="030F0702030302020204" pitchFamily="66" charset="0"/>
                          <a:ea typeface="Times New Roman" panose="02020603050405020304" pitchFamily="18" charset="0"/>
                        </a:rPr>
                        <a:t>Former les « media pitchounes » de la Web TV</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Non</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fr-FR" sz="1200">
                          <a:effectLst/>
                          <a:latin typeface="Comic Sans MS" panose="030F0702030302020204" pitchFamily="66"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200" dirty="0">
                          <a:effectLst/>
                          <a:latin typeface="Comic Sans MS" panose="030F0702030302020204" pitchFamily="66"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txBody>
                  <a:tcPr marL="66327" marR="663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8532857"/>
                  </a:ext>
                </a:extLst>
              </a:tr>
            </a:tbl>
          </a:graphicData>
        </a:graphic>
      </p:graphicFrame>
    </p:spTree>
    <p:extLst>
      <p:ext uri="{BB962C8B-B14F-4D97-AF65-F5344CB8AC3E}">
        <p14:creationId xmlns:p14="http://schemas.microsoft.com/office/powerpoint/2010/main" val="479057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a:xfrm>
            <a:off x="4377210" y="38507"/>
            <a:ext cx="5899150" cy="669925"/>
          </a:xfrm>
        </p:spPr>
        <p:txBody>
          <a:bodyPr/>
          <a:lstStyle/>
          <a:p>
            <a:r>
              <a:rPr lang="fr-FR" sz="3200" dirty="0">
                <a:solidFill>
                  <a:schemeClr val="accent2"/>
                </a:solidFill>
              </a:rPr>
              <a:t>Rapport d’orientation 2018-2019</a:t>
            </a:r>
          </a:p>
        </p:txBody>
      </p:sp>
      <p:sp>
        <p:nvSpPr>
          <p:cNvPr id="50179" name="Rectangle 3"/>
          <p:cNvSpPr>
            <a:spLocks noGrp="1"/>
          </p:cNvSpPr>
          <p:nvPr>
            <p:ph type="body" idx="4294967295"/>
          </p:nvPr>
        </p:nvSpPr>
        <p:spPr>
          <a:xfrm>
            <a:off x="2371773" y="1118392"/>
            <a:ext cx="5584752" cy="548925"/>
          </a:xfrm>
          <a:ln w="28575">
            <a:solidFill>
              <a:srgbClr val="002060"/>
            </a:solidFill>
          </a:ln>
        </p:spPr>
        <p:txBody>
          <a:bodyPr/>
          <a:lstStyle/>
          <a:p>
            <a:pPr marL="0" indent="0" algn="ctr">
              <a:buNone/>
            </a:pPr>
            <a:r>
              <a:rPr lang="fr-FR" sz="3200" dirty="0">
                <a:solidFill>
                  <a:srgbClr val="002060"/>
                </a:solidFill>
              </a:rPr>
              <a:t>Une</a:t>
            </a:r>
            <a:r>
              <a:rPr lang="fr-FR" sz="3200" dirty="0">
                <a:solidFill>
                  <a:schemeClr val="accent1">
                    <a:lumMod val="60000"/>
                    <a:lumOff val="40000"/>
                  </a:schemeClr>
                </a:solidFill>
              </a:rPr>
              <a:t> </a:t>
            </a:r>
            <a:r>
              <a:rPr lang="fr-FR" sz="3200" dirty="0">
                <a:solidFill>
                  <a:srgbClr val="002060"/>
                </a:solidFill>
              </a:rPr>
              <a:t>gouvernance</a:t>
            </a:r>
            <a:r>
              <a:rPr lang="fr-FR" sz="3200" dirty="0">
                <a:solidFill>
                  <a:schemeClr val="accent1">
                    <a:lumMod val="60000"/>
                    <a:lumOff val="40000"/>
                  </a:schemeClr>
                </a:solidFill>
              </a:rPr>
              <a:t> </a:t>
            </a:r>
            <a:r>
              <a:rPr lang="fr-FR" sz="3200" dirty="0">
                <a:solidFill>
                  <a:srgbClr val="002060"/>
                </a:solidFill>
              </a:rPr>
              <a:t>en devenir !!!!</a:t>
            </a:r>
          </a:p>
          <a:p>
            <a:endParaRPr lang="fr-FR" dirty="0"/>
          </a:p>
        </p:txBody>
      </p:sp>
      <p:sp>
        <p:nvSpPr>
          <p:cNvPr id="2" name="Rectangle 1">
            <a:extLst>
              <a:ext uri="{FF2B5EF4-FFF2-40B4-BE49-F238E27FC236}">
                <a16:creationId xmlns:a16="http://schemas.microsoft.com/office/drawing/2014/main" xmlns="" id="{F3D12462-2D42-49DC-9A3B-8EDB097BA28C}"/>
              </a:ext>
            </a:extLst>
          </p:cNvPr>
          <p:cNvSpPr/>
          <p:nvPr/>
        </p:nvSpPr>
        <p:spPr>
          <a:xfrm>
            <a:off x="2152234" y="2249631"/>
            <a:ext cx="4043494" cy="369332"/>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Assoir un modèle économique pérenne</a:t>
            </a:r>
            <a:endParaRPr lang="fr-FR" dirty="0"/>
          </a:p>
        </p:txBody>
      </p:sp>
      <p:sp>
        <p:nvSpPr>
          <p:cNvPr id="3" name="Rectangle 2">
            <a:extLst>
              <a:ext uri="{FF2B5EF4-FFF2-40B4-BE49-F238E27FC236}">
                <a16:creationId xmlns:a16="http://schemas.microsoft.com/office/drawing/2014/main" xmlns="" id="{551694BC-CE5F-41D2-ACF2-99E0603A72CF}"/>
              </a:ext>
            </a:extLst>
          </p:cNvPr>
          <p:cNvSpPr/>
          <p:nvPr/>
        </p:nvSpPr>
        <p:spPr>
          <a:xfrm>
            <a:off x="2152234" y="2711786"/>
            <a:ext cx="3011915"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Atteindre et financer le top 12</a:t>
            </a:r>
            <a:endParaRPr lang="fr-FR" dirty="0"/>
          </a:p>
        </p:txBody>
      </p:sp>
      <p:sp>
        <p:nvSpPr>
          <p:cNvPr id="4" name="Rectangle 3">
            <a:extLst>
              <a:ext uri="{FF2B5EF4-FFF2-40B4-BE49-F238E27FC236}">
                <a16:creationId xmlns:a16="http://schemas.microsoft.com/office/drawing/2014/main" xmlns="" id="{D07999BE-3C13-4E5F-84C3-05E265F8E03A}"/>
              </a:ext>
            </a:extLst>
          </p:cNvPr>
          <p:cNvSpPr/>
          <p:nvPr/>
        </p:nvSpPr>
        <p:spPr>
          <a:xfrm>
            <a:off x="2152234" y="3157163"/>
            <a:ext cx="4782591"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Structurer/professionnaliser au plan administratif</a:t>
            </a:r>
            <a:endParaRPr lang="fr-FR" dirty="0"/>
          </a:p>
        </p:txBody>
      </p:sp>
      <p:sp>
        <p:nvSpPr>
          <p:cNvPr id="5" name="Rectangle 4">
            <a:extLst>
              <a:ext uri="{FF2B5EF4-FFF2-40B4-BE49-F238E27FC236}">
                <a16:creationId xmlns:a16="http://schemas.microsoft.com/office/drawing/2014/main" xmlns="" id="{C0CEF5F6-8653-46BB-AADA-3D02781A3C65}"/>
              </a:ext>
            </a:extLst>
          </p:cNvPr>
          <p:cNvSpPr/>
          <p:nvPr/>
        </p:nvSpPr>
        <p:spPr>
          <a:xfrm>
            <a:off x="2177312" y="3636096"/>
            <a:ext cx="3764941"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Faire vivre collectivement notre projet</a:t>
            </a:r>
            <a:endParaRPr lang="fr-FR" dirty="0"/>
          </a:p>
        </p:txBody>
      </p:sp>
      <p:sp>
        <p:nvSpPr>
          <p:cNvPr id="6" name="Rectangle 5">
            <a:extLst>
              <a:ext uri="{FF2B5EF4-FFF2-40B4-BE49-F238E27FC236}">
                <a16:creationId xmlns:a16="http://schemas.microsoft.com/office/drawing/2014/main" xmlns="" id="{961562D7-EC1A-41CF-BC8F-B5815F42FE31}"/>
              </a:ext>
            </a:extLst>
          </p:cNvPr>
          <p:cNvSpPr/>
          <p:nvPr/>
        </p:nvSpPr>
        <p:spPr>
          <a:xfrm>
            <a:off x="2177312" y="4098017"/>
            <a:ext cx="2199898"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Continuer à innover…</a:t>
            </a:r>
            <a:endParaRPr lang="fr-FR" dirty="0"/>
          </a:p>
        </p:txBody>
      </p:sp>
      <p:pic>
        <p:nvPicPr>
          <p:cNvPr id="10" name="Picture 2" descr="Lâimage contient peut-ÃªtreÂ : une personne ou plus et chaussures">
            <a:extLst>
              <a:ext uri="{FF2B5EF4-FFF2-40B4-BE49-F238E27FC236}">
                <a16:creationId xmlns:a16="http://schemas.microsoft.com/office/drawing/2014/main" xmlns="" id="{C4BE7978-F6F3-4F8A-9963-67121AA9D1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2775" y="1996580"/>
            <a:ext cx="5030609" cy="3707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a:xfrm>
            <a:off x="1130591" y="1065402"/>
            <a:ext cx="2242657" cy="1098958"/>
          </a:xfrm>
        </p:spPr>
        <p:txBody>
          <a:bodyPr/>
          <a:lstStyle/>
          <a:p>
            <a:pPr algn="ctr"/>
            <a:r>
              <a:rPr lang="fr-FR" dirty="0">
                <a:solidFill>
                  <a:schemeClr val="accent2"/>
                </a:solidFill>
              </a:rPr>
              <a:t>Budget 2018-2019</a:t>
            </a:r>
          </a:p>
        </p:txBody>
      </p:sp>
      <p:pic>
        <p:nvPicPr>
          <p:cNvPr id="4" name="Image 3">
            <a:extLst>
              <a:ext uri="{FF2B5EF4-FFF2-40B4-BE49-F238E27FC236}">
                <a16:creationId xmlns:a16="http://schemas.microsoft.com/office/drawing/2014/main" xmlns="" id="{B5D70A25-FA95-4363-AC03-C6FA29E568A0}"/>
              </a:ext>
            </a:extLst>
          </p:cNvPr>
          <p:cNvPicPr>
            <a:picLocks noChangeAspect="1"/>
          </p:cNvPicPr>
          <p:nvPr/>
        </p:nvPicPr>
        <p:blipFill>
          <a:blip r:embed="rId2"/>
          <a:stretch>
            <a:fillRect/>
          </a:stretch>
        </p:blipFill>
        <p:spPr>
          <a:xfrm>
            <a:off x="3465464" y="0"/>
            <a:ext cx="6601326"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a:xfrm>
            <a:off x="5319713" y="0"/>
            <a:ext cx="3605212" cy="669925"/>
          </a:xfrm>
        </p:spPr>
        <p:txBody>
          <a:bodyPr/>
          <a:lstStyle/>
          <a:p>
            <a:r>
              <a:rPr lang="fr-FR" sz="3200">
                <a:solidFill>
                  <a:schemeClr val="accent2"/>
                </a:solidFill>
              </a:rPr>
              <a:t>Vote des résolutions</a:t>
            </a:r>
          </a:p>
        </p:txBody>
      </p:sp>
      <p:sp>
        <p:nvSpPr>
          <p:cNvPr id="52227" name="Rectangle 3"/>
          <p:cNvSpPr>
            <a:spLocks noGrp="1"/>
          </p:cNvSpPr>
          <p:nvPr>
            <p:ph type="body" idx="4294967295"/>
          </p:nvPr>
        </p:nvSpPr>
        <p:spPr>
          <a:xfrm>
            <a:off x="2580139" y="1044706"/>
            <a:ext cx="8915400" cy="4768588"/>
          </a:xfrm>
        </p:spPr>
        <p:txBody>
          <a:bodyPr/>
          <a:lstStyle/>
          <a:p>
            <a:pPr marL="0" indent="0">
              <a:buNone/>
            </a:pPr>
            <a:r>
              <a:rPr lang="fr-FR" b="1" u="sng" dirty="0"/>
              <a:t>Résolution I</a:t>
            </a:r>
            <a:r>
              <a:rPr lang="fr-FR" b="1" dirty="0"/>
              <a:t> : L’assemblée générale, après avoir pris connaissance du procès verbal de l’assemblée générale du 18/01/2018 pour la saison 2016-2017 approuve ce compte rendu.</a:t>
            </a:r>
            <a:endParaRPr lang="fr-FR" dirty="0"/>
          </a:p>
          <a:p>
            <a:pPr marL="0" indent="0">
              <a:buNone/>
            </a:pPr>
            <a:r>
              <a:rPr lang="fr-FR" b="1" u="sng" dirty="0"/>
              <a:t>Résolution II</a:t>
            </a:r>
            <a:r>
              <a:rPr lang="fr-FR" b="1" dirty="0"/>
              <a:t> : L’assemblée générale, après avoir pris connaissance du bilan financier 2017/2018 approuve ce rapport. En conséquence, elle donne au comité directeur et à sa trésorière quitus de l’exécution de son mandat pour le dit exercice.</a:t>
            </a:r>
            <a:endParaRPr lang="fr-FR" dirty="0"/>
          </a:p>
          <a:p>
            <a:pPr marL="0" indent="0">
              <a:buNone/>
            </a:pPr>
            <a:r>
              <a:rPr lang="fr-FR" b="1" u="sng" dirty="0"/>
              <a:t>Résolution III</a:t>
            </a:r>
            <a:r>
              <a:rPr lang="fr-FR" b="1" dirty="0"/>
              <a:t> :</a:t>
            </a:r>
            <a:r>
              <a:rPr lang="fr-FR" dirty="0"/>
              <a:t> </a:t>
            </a:r>
            <a:r>
              <a:rPr lang="fr-FR" b="1" dirty="0"/>
              <a:t>L’assemblée générale décide d’affecter en report à nouveau le solde positif </a:t>
            </a:r>
            <a:r>
              <a:rPr lang="fr-FR" b="1"/>
              <a:t>de 17148,63€ </a:t>
            </a:r>
            <a:r>
              <a:rPr lang="fr-FR" b="1" dirty="0"/>
              <a:t>de l’exercice 2017/2018.</a:t>
            </a:r>
            <a:endParaRPr lang="fr-FR" dirty="0"/>
          </a:p>
          <a:p>
            <a:pPr marL="0" indent="0">
              <a:buNone/>
            </a:pPr>
            <a:r>
              <a:rPr lang="fr-FR" b="1" u="sng" dirty="0"/>
              <a:t>Résolution IV</a:t>
            </a:r>
            <a:r>
              <a:rPr lang="fr-FR" b="1" dirty="0"/>
              <a:t> :</a:t>
            </a:r>
            <a:r>
              <a:rPr lang="fr-FR" dirty="0"/>
              <a:t> </a:t>
            </a:r>
            <a:r>
              <a:rPr lang="fr-FR" b="1" dirty="0"/>
              <a:t>L’assemblée générale, après avoir pris connaissance du rapport d’activité 2017/2018 et des rapports techniques 2017/2018 et 2018/2019, les approuve.</a:t>
            </a:r>
            <a:endParaRPr lang="fr-FR" dirty="0"/>
          </a:p>
          <a:p>
            <a:pPr marL="0" indent="0">
              <a:buNone/>
            </a:pPr>
            <a:r>
              <a:rPr lang="fr-FR" b="1" u="sng" dirty="0"/>
              <a:t>Résolution V</a:t>
            </a:r>
            <a:r>
              <a:rPr lang="fr-FR" b="1" dirty="0"/>
              <a:t> :</a:t>
            </a:r>
            <a:r>
              <a:rPr lang="fr-FR" dirty="0"/>
              <a:t> </a:t>
            </a:r>
            <a:r>
              <a:rPr lang="fr-FR" b="1" dirty="0"/>
              <a:t>L’assemblée générale, après avoir entendu le rapport d’orientation et pris connaissance du budget prévisionnel 2018/2019 approuve ce budget.</a:t>
            </a:r>
            <a:endParaRPr lang="fr-FR" dirty="0"/>
          </a:p>
          <a:p>
            <a:pPr marL="0" indent="0">
              <a:buNone/>
            </a:pPr>
            <a:r>
              <a:rPr lang="fr-FR" dirty="0"/>
              <a:t> </a:t>
            </a:r>
            <a:r>
              <a:rPr lang="fr-FR" b="1" u="sng" dirty="0"/>
              <a:t> Résolution VI</a:t>
            </a:r>
            <a:r>
              <a:rPr lang="fr-FR" b="1" dirty="0"/>
              <a:t> :</a:t>
            </a:r>
            <a:r>
              <a:rPr lang="fr-FR" dirty="0"/>
              <a:t> </a:t>
            </a:r>
            <a:r>
              <a:rPr lang="fr-FR" b="1" dirty="0"/>
              <a:t>L’assemblée générale donne tous pouvoirs aux porteurs de copies ou d’extraits certifiés conformes des procès verbaux de la présente réunion pour accomplir toutes les formalités légales et administratives de publication.</a:t>
            </a:r>
            <a:endParaRPr lang="fr-FR" dirty="0"/>
          </a:p>
          <a:p>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3278326" y="74645"/>
            <a:ext cx="5821960" cy="1082180"/>
          </a:xfrm>
        </p:spPr>
        <p:txBody>
          <a:bodyPr/>
          <a:lstStyle/>
          <a:p>
            <a:r>
              <a:rPr lang="fr-FR" sz="6000" dirty="0">
                <a:solidFill>
                  <a:schemeClr val="accent2"/>
                </a:solidFill>
              </a:rPr>
              <a:t>Parole aux invités</a:t>
            </a:r>
          </a:p>
        </p:txBody>
      </p:sp>
      <p:sp>
        <p:nvSpPr>
          <p:cNvPr id="53251" name="Rectangle 3"/>
          <p:cNvSpPr>
            <a:spLocks noGrp="1"/>
          </p:cNvSpPr>
          <p:nvPr>
            <p:ph type="body" idx="4294967295"/>
          </p:nvPr>
        </p:nvSpPr>
        <p:spPr>
          <a:xfrm>
            <a:off x="2571750" y="3221372"/>
            <a:ext cx="4911230" cy="2779378"/>
          </a:xfrm>
        </p:spPr>
        <p:txBody>
          <a:bodyPr/>
          <a:lstStyle/>
          <a:p>
            <a:endParaRPr lang="fr-FR" dirty="0"/>
          </a:p>
        </p:txBody>
      </p:sp>
      <p:pic>
        <p:nvPicPr>
          <p:cNvPr id="4" name="Picture 4" descr="Lâimage contient peut-ÃªtreÂ : 7 personnes, personnes souriantes, personnes debout, courts-mÃ©trages et plein air">
            <a:extLst>
              <a:ext uri="{FF2B5EF4-FFF2-40B4-BE49-F238E27FC236}">
                <a16:creationId xmlns:a16="http://schemas.microsoft.com/office/drawing/2014/main" xmlns="" id="{D4938733-BCBB-4813-9022-550CA8E1F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393" y="1082180"/>
            <a:ext cx="7533826" cy="5560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type="body" idx="4294967295"/>
          </p:nvPr>
        </p:nvSpPr>
        <p:spPr>
          <a:xfrm>
            <a:off x="1971413" y="277813"/>
            <a:ext cx="9968175" cy="3514011"/>
          </a:xfrm>
        </p:spPr>
        <p:txBody>
          <a:bodyPr/>
          <a:lstStyle/>
          <a:p>
            <a:pPr>
              <a:buFont typeface="Wingdings" pitchFamily="2" charset="2"/>
              <a:buNone/>
            </a:pPr>
            <a:r>
              <a:rPr lang="fr-FR" sz="4000" b="1" dirty="0">
                <a:solidFill>
                  <a:schemeClr val="accent2"/>
                </a:solidFill>
              </a:rPr>
              <a:t>Merci pour votre </a:t>
            </a:r>
            <a:r>
              <a:rPr lang="fr-FR" sz="4000" b="1" u="sng" dirty="0">
                <a:solidFill>
                  <a:schemeClr val="accent2"/>
                </a:solidFill>
              </a:rPr>
              <a:t>présence</a:t>
            </a:r>
            <a:r>
              <a:rPr lang="fr-FR" sz="4000" b="1" dirty="0">
                <a:solidFill>
                  <a:schemeClr val="accent2"/>
                </a:solidFill>
              </a:rPr>
              <a:t> et votre </a:t>
            </a:r>
            <a:r>
              <a:rPr lang="fr-FR" sz="4000" b="1" u="sng" dirty="0">
                <a:solidFill>
                  <a:schemeClr val="accent2"/>
                </a:solidFill>
              </a:rPr>
              <a:t>patience</a:t>
            </a:r>
            <a:r>
              <a:rPr lang="fr-FR" sz="4000" b="1" dirty="0">
                <a:solidFill>
                  <a:schemeClr val="accent2"/>
                </a:solidFill>
              </a:rPr>
              <a:t>…</a:t>
            </a:r>
          </a:p>
          <a:p>
            <a:pPr algn="ctr">
              <a:buFont typeface="Wingdings" pitchFamily="2" charset="2"/>
              <a:buNone/>
            </a:pPr>
            <a:r>
              <a:rPr lang="fr-FR" sz="3200" dirty="0">
                <a:solidFill>
                  <a:schemeClr val="accent2"/>
                </a:solidFill>
              </a:rPr>
              <a:t>et maintenant:</a:t>
            </a:r>
            <a:r>
              <a:rPr lang="fr-FR" sz="4000" dirty="0">
                <a:solidFill>
                  <a:schemeClr val="accent2"/>
                </a:solidFill>
              </a:rPr>
              <a:t> </a:t>
            </a:r>
          </a:p>
          <a:p>
            <a:pPr algn="ctr">
              <a:buFont typeface="Wingdings" pitchFamily="2" charset="2"/>
              <a:buNone/>
            </a:pPr>
            <a:r>
              <a:rPr lang="fr-FR" sz="4000" b="1" dirty="0">
                <a:solidFill>
                  <a:schemeClr val="accent2"/>
                </a:solidFill>
              </a:rPr>
              <a:t>Pot de l’amitié et galette des rois!!</a:t>
            </a:r>
          </a:p>
        </p:txBody>
      </p:sp>
      <p:pic>
        <p:nvPicPr>
          <p:cNvPr id="2050" name="Picture 2" descr="https://www.etoilegymnique.fr/media/uploaded/sites/5025/albumphoto/5b56173acec96_IMG5205.JPG">
            <a:extLst>
              <a:ext uri="{FF2B5EF4-FFF2-40B4-BE49-F238E27FC236}">
                <a16:creationId xmlns:a16="http://schemas.microsoft.com/office/drawing/2014/main" xmlns="" id="{AFBDE758-0281-4A97-A250-D4DE8EF83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827" y="2682340"/>
            <a:ext cx="5843335" cy="3897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Ã©sultat de recherche d'images pour &quot;venouil frederic&quot;">
            <a:extLst>
              <a:ext uri="{FF2B5EF4-FFF2-40B4-BE49-F238E27FC236}">
                <a16:creationId xmlns:a16="http://schemas.microsoft.com/office/drawing/2014/main" xmlns="" id="{3BEC5CFB-946A-4922-A252-984037812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 y="1254213"/>
            <a:ext cx="2927016" cy="2927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p:cNvPr>
          <p:cNvSpPr>
            <a:spLocks noGrp="1"/>
          </p:cNvSpPr>
          <p:nvPr>
            <p:ph type="title"/>
          </p:nvPr>
        </p:nvSpPr>
        <p:spPr>
          <a:xfrm>
            <a:off x="158750" y="100013"/>
            <a:ext cx="12033250" cy="687387"/>
          </a:xfrm>
        </p:spPr>
        <p:txBody>
          <a:bodyPr>
            <a:normAutofit fontScale="90000"/>
          </a:bodyPr>
          <a:lstStyle/>
          <a:p>
            <a:pPr algn="ctr"/>
            <a:r>
              <a:rPr lang="fr-FR" sz="3200">
                <a:solidFill>
                  <a:schemeClr val="accent2"/>
                </a:solidFill>
              </a:rPr>
              <a:t>Adoption du compte-rendu de l’assemblée générale du 18 janvier 2018 pour la saison 2016-2017</a:t>
            </a:r>
            <a:r>
              <a:rPr lang="fr-FR" sz="3200"/>
              <a:t/>
            </a:r>
            <a:br>
              <a:rPr lang="fr-FR" sz="3200"/>
            </a:br>
            <a:endParaRPr lang="fr-FR" sz="3200"/>
          </a:p>
        </p:txBody>
      </p:sp>
      <p:sp>
        <p:nvSpPr>
          <p:cNvPr id="3" name="Espace réservé du contenu 2">
            <a:extLst/>
          </p:cNvPr>
          <p:cNvSpPr>
            <a:spLocks noGrp="1"/>
          </p:cNvSpPr>
          <p:nvPr>
            <p:ph idx="1"/>
          </p:nvPr>
        </p:nvSpPr>
        <p:spPr>
          <a:xfrm>
            <a:off x="2508250" y="1306513"/>
            <a:ext cx="9485313" cy="4800672"/>
          </a:xfrm>
        </p:spPr>
        <p:txBody>
          <a:bodyPr>
            <a:normAutofit lnSpcReduction="10000"/>
          </a:bodyPr>
          <a:lstStyle/>
          <a:p>
            <a:pPr marL="0" indent="0">
              <a:lnSpc>
                <a:spcPct val="110000"/>
              </a:lnSpc>
              <a:buNone/>
            </a:pPr>
            <a:r>
              <a:rPr lang="fr-FR" sz="1100" dirty="0"/>
              <a:t>Le président déclare l’assemblée générale ouverte, excuse les absents et remercie les présents, notamment:                                                                                                                            Mme CRUSSELY Marie-Pierre, représentante de l’USC Omnisports                                                                                                                                                                                          M. BRIANCON, adjoint au Maire, délégué aux sports, à la santé et au développement associatif                                                                                                                                           M. ROLLAND Guillaume, Président de la natation sportive et membre du CD de l’USC Omnisports                                                                                                                                        M. REY Jacques, président du comité Occitanie de gymnastique                                                                                                                                                                                                     </a:t>
            </a:r>
            <a:r>
              <a:rPr lang="fr-FR" sz="1100" u="sng" dirty="0"/>
              <a:t>Sont Excusés</a:t>
            </a:r>
            <a:r>
              <a:rPr lang="fr-FR" sz="1100" dirty="0"/>
              <a:t> :</a:t>
            </a:r>
            <a:r>
              <a:rPr lang="fr-FR" sz="1100" u="sng" dirty="0"/>
              <a:t> </a:t>
            </a:r>
            <a:r>
              <a:rPr lang="fr-FR" sz="1100" dirty="0"/>
              <a:t>                                                                                                                                                                                                                                                                                              </a:t>
            </a:r>
            <a:r>
              <a:rPr lang="fr-FR" sz="1100" u="sng" dirty="0"/>
              <a:t>Les élus: </a:t>
            </a:r>
            <a:r>
              <a:rPr lang="fr-FR" sz="1100" dirty="0"/>
              <a:t>Madame Le Maire Karine TRAVAL-MICHELET, Monsieur DORADO, président de l’USC Omnisport, Camille POUPONNEAU et Arnaud SIMION du Conseil départemental de la Haute-Garonne.                                                                                                                                                                                                                                                                           </a:t>
            </a:r>
            <a:r>
              <a:rPr lang="fr-FR" sz="1100" u="sng" dirty="0"/>
              <a:t>Les partenaires : </a:t>
            </a:r>
            <a:r>
              <a:rPr lang="fr-FR" sz="1100" dirty="0"/>
              <a:t>M Orthopédie : M. </a:t>
            </a:r>
            <a:r>
              <a:rPr lang="fr-FR" sz="1100" dirty="0" err="1"/>
              <a:t>Lasne</a:t>
            </a:r>
            <a:r>
              <a:rPr lang="fr-FR" sz="1100" dirty="0"/>
              <a:t>, </a:t>
            </a:r>
            <a:r>
              <a:rPr lang="fr-FR" sz="1100" dirty="0" err="1"/>
              <a:t>Eovimcd</a:t>
            </a:r>
            <a:r>
              <a:rPr lang="fr-FR" sz="1100" dirty="0"/>
              <a:t> : Mme Deville                                                                                                                                                                                                                                                                                                                                                                          																		                           Sont présentés et commentés les différents rapports inclus dans l’ordre du jour de cette assemblée générale. A l’issue de celle-ci, le quorum (45 personnes) n’étant pas atteint, le président convoque une nouvelle assemblée générale qui, statutairement, peut valablement délibérer sur l’ordre du jour proposé. </a:t>
            </a:r>
          </a:p>
          <a:p>
            <a:pPr marL="0" indent="0">
              <a:buFont typeface="Wingdings" pitchFamily="2" charset="2"/>
              <a:buNone/>
            </a:pPr>
            <a:r>
              <a:rPr lang="fr-FR" sz="1100" b="1" u="sng" dirty="0"/>
              <a:t>Résolution I</a:t>
            </a:r>
            <a:r>
              <a:rPr lang="fr-FR" sz="1100" b="1" dirty="0"/>
              <a:t> : </a:t>
            </a:r>
            <a:r>
              <a:rPr lang="fr-FR" sz="1100" dirty="0"/>
              <a:t/>
            </a:r>
            <a:br>
              <a:rPr lang="fr-FR" sz="1100" dirty="0"/>
            </a:br>
            <a:r>
              <a:rPr lang="fr-FR" sz="1100" b="1" dirty="0">
                <a:solidFill>
                  <a:schemeClr val="accent2"/>
                </a:solidFill>
              </a:rPr>
              <a:t>L’assemblée générale, après avoir pris connaissance du procès verbal de l’assemblée générale du 01/12/2017 approuve ce compte rendu.</a:t>
            </a:r>
            <a:r>
              <a:rPr lang="fr-FR" sz="1100" dirty="0"/>
              <a:t/>
            </a:r>
            <a:br>
              <a:rPr lang="fr-FR" sz="1100" dirty="0"/>
            </a:br>
            <a:r>
              <a:rPr lang="fr-FR" sz="1100" dirty="0"/>
              <a:t>Le compte rendu a été présenté par Frédéric VENOUIL, président du club.</a:t>
            </a:r>
            <a:br>
              <a:rPr lang="fr-FR" sz="1100" dirty="0"/>
            </a:br>
            <a:r>
              <a:rPr lang="fr-FR" sz="1100" dirty="0"/>
              <a:t>Contre : 0        Abstention : 0</a:t>
            </a:r>
            <a:br>
              <a:rPr lang="fr-FR" sz="1100" dirty="0"/>
            </a:br>
            <a:r>
              <a:rPr lang="fr-FR" sz="1100" dirty="0"/>
              <a:t>Le compte rendu est adopté à l’unanimité</a:t>
            </a:r>
            <a:br>
              <a:rPr lang="fr-FR" sz="1100" dirty="0"/>
            </a:br>
            <a:r>
              <a:rPr lang="fr-FR" sz="1100" dirty="0"/>
              <a:t> </a:t>
            </a:r>
            <a:r>
              <a:rPr lang="fr-FR" sz="1100" b="1" u="sng" dirty="0"/>
              <a:t>Résolution II</a:t>
            </a:r>
            <a:r>
              <a:rPr lang="fr-FR" sz="1100" b="1" dirty="0"/>
              <a:t> : </a:t>
            </a:r>
            <a:r>
              <a:rPr lang="fr-FR" sz="1100" dirty="0"/>
              <a:t/>
            </a:r>
            <a:br>
              <a:rPr lang="fr-FR" sz="1100" dirty="0"/>
            </a:br>
            <a:r>
              <a:rPr lang="fr-FR" sz="1100" b="1" dirty="0">
                <a:solidFill>
                  <a:schemeClr val="accent2"/>
                </a:solidFill>
              </a:rPr>
              <a:t>L’assemblée générale, après avoir pris connaissance du bilan financier 2016/2017 approuve ce rapport. En conséquence, elle donne au comité directeur et à sa trésorière quitus de l’exécution de son mandat pour le dit exercice.</a:t>
            </a:r>
            <a:r>
              <a:rPr lang="fr-FR" sz="1100" dirty="0">
                <a:solidFill>
                  <a:schemeClr val="accent2"/>
                </a:solidFill>
              </a:rPr>
              <a:t/>
            </a:r>
            <a:br>
              <a:rPr lang="fr-FR" sz="1100" dirty="0">
                <a:solidFill>
                  <a:schemeClr val="accent2"/>
                </a:solidFill>
              </a:rPr>
            </a:br>
            <a:r>
              <a:rPr lang="fr-FR" sz="1100" dirty="0"/>
              <a:t>Le bilan financier a été présenté par Colette BAILLADE, trésorière du club.</a:t>
            </a:r>
            <a:br>
              <a:rPr lang="fr-FR" sz="1100" dirty="0"/>
            </a:br>
            <a:r>
              <a:rPr lang="fr-FR" sz="1100" dirty="0"/>
              <a:t>Contre : 0        Abstention : 0             </a:t>
            </a:r>
            <a:br>
              <a:rPr lang="fr-FR" sz="1100" dirty="0"/>
            </a:br>
            <a:r>
              <a:rPr lang="fr-FR" sz="1100" dirty="0"/>
              <a:t>Le bilan financier est adopté à l’unanimité                                                                                                                                                                                                                                </a:t>
            </a:r>
            <a:r>
              <a:rPr lang="fr-FR" sz="1100" b="1" u="sng" dirty="0"/>
              <a:t>Résolution III</a:t>
            </a:r>
            <a:r>
              <a:rPr lang="fr-FR" sz="1100" b="1" dirty="0"/>
              <a:t> :</a:t>
            </a:r>
            <a:r>
              <a:rPr lang="fr-FR" sz="1100" dirty="0"/>
              <a:t/>
            </a:r>
            <a:br>
              <a:rPr lang="fr-FR" sz="1100" dirty="0"/>
            </a:br>
            <a:r>
              <a:rPr lang="fr-FR" sz="1100" b="1" dirty="0">
                <a:solidFill>
                  <a:schemeClr val="accent2"/>
                </a:solidFill>
              </a:rPr>
              <a:t>L’assemblée générale décide d’affecter en report à nouveau le solde positif de 3598€ de l’exercice 2016/2017.</a:t>
            </a:r>
            <a:r>
              <a:rPr lang="fr-FR" sz="1100" dirty="0">
                <a:solidFill>
                  <a:schemeClr val="accent2"/>
                </a:solidFill>
              </a:rPr>
              <a:t/>
            </a:r>
            <a:br>
              <a:rPr lang="fr-FR" sz="1100" dirty="0">
                <a:solidFill>
                  <a:schemeClr val="accent2"/>
                </a:solidFill>
              </a:rPr>
            </a:br>
            <a:r>
              <a:rPr lang="fr-FR" sz="1100" dirty="0"/>
              <a:t>Contre : 0        Abstention : 0             </a:t>
            </a:r>
            <a:br>
              <a:rPr lang="fr-FR" sz="1100" dirty="0"/>
            </a:br>
            <a:r>
              <a:rPr lang="fr-FR" sz="1100" dirty="0"/>
              <a:t>L’affectation en report à nouveau du solde positif est adopté à l’unanimité</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p:cNvPr>
          <p:cNvSpPr>
            <a:spLocks noGrp="1"/>
          </p:cNvSpPr>
          <p:nvPr>
            <p:ph type="ctrTitle"/>
          </p:nvPr>
        </p:nvSpPr>
        <p:spPr>
          <a:xfrm>
            <a:off x="2929389" y="444617"/>
            <a:ext cx="8797925" cy="6073629"/>
          </a:xfrm>
        </p:spPr>
        <p:txBody>
          <a:bodyPr>
            <a:normAutofit fontScale="90000"/>
          </a:bodyPr>
          <a:lstStyle/>
          <a:p>
            <a:r>
              <a:rPr lang="fr-FR" sz="1200" b="1" u="sng" dirty="0">
                <a:solidFill>
                  <a:schemeClr val="tx1"/>
                </a:solidFill>
              </a:rPr>
              <a:t>Résolution IV</a:t>
            </a:r>
            <a:r>
              <a:rPr lang="fr-FR" sz="1200" b="1" dirty="0">
                <a:solidFill>
                  <a:schemeClr val="tx1"/>
                </a:solidFill>
              </a:rPr>
              <a:t> :</a:t>
            </a:r>
            <a:r>
              <a:rPr lang="fr-FR" sz="1200" dirty="0">
                <a:solidFill>
                  <a:schemeClr val="tx1"/>
                </a:solidFill>
              </a:rPr>
              <a:t/>
            </a:r>
            <a:br>
              <a:rPr lang="fr-FR" sz="1200" dirty="0">
                <a:solidFill>
                  <a:schemeClr val="tx1"/>
                </a:solidFill>
              </a:rPr>
            </a:br>
            <a:r>
              <a:rPr lang="fr-FR" sz="1200" b="1" dirty="0">
                <a:solidFill>
                  <a:schemeClr val="accent2"/>
                </a:solidFill>
              </a:rPr>
              <a:t>L’assemblée générale, après avoir pris connaissance du rapport technique et du rapport d’activité 2016/2017 les approuve.</a:t>
            </a:r>
            <a:r>
              <a:rPr lang="fr-FR" sz="1200" dirty="0">
                <a:solidFill>
                  <a:schemeClr val="tx1"/>
                </a:solidFill>
              </a:rPr>
              <a:t/>
            </a:r>
            <a:br>
              <a:rPr lang="fr-FR" sz="1200" dirty="0">
                <a:solidFill>
                  <a:schemeClr val="tx1"/>
                </a:solidFill>
              </a:rPr>
            </a:br>
            <a:r>
              <a:rPr lang="fr-FR" sz="1200" dirty="0">
                <a:solidFill>
                  <a:schemeClr val="tx1"/>
                </a:solidFill>
              </a:rPr>
              <a:t>Le rapport technique a été présenté par les responsables techniques : </a:t>
            </a:r>
            <a:br>
              <a:rPr lang="fr-FR" sz="1200" dirty="0">
                <a:solidFill>
                  <a:schemeClr val="tx1"/>
                </a:solidFill>
              </a:rPr>
            </a:br>
            <a:r>
              <a:rPr lang="fr-FR" sz="1200" u="sng" dirty="0">
                <a:solidFill>
                  <a:schemeClr val="tx1"/>
                </a:solidFill>
              </a:rPr>
              <a:t>GAF</a:t>
            </a:r>
            <a:r>
              <a:rPr lang="fr-FR" sz="1200" dirty="0">
                <a:solidFill>
                  <a:schemeClr val="tx1"/>
                </a:solidFill>
              </a:rPr>
              <a:t>: Julie BOUSQUET ; </a:t>
            </a:r>
            <a:r>
              <a:rPr lang="fr-FR" sz="1200" u="sng" dirty="0">
                <a:solidFill>
                  <a:schemeClr val="tx1"/>
                </a:solidFill>
              </a:rPr>
              <a:t>GAF HA</a:t>
            </a:r>
            <a:r>
              <a:rPr lang="fr-FR" sz="1200" dirty="0">
                <a:solidFill>
                  <a:schemeClr val="tx1"/>
                </a:solidFill>
              </a:rPr>
              <a:t>: Marion ETCHEBERRY ; </a:t>
            </a:r>
            <a:r>
              <a:rPr lang="fr-FR" sz="1200" u="sng" dirty="0">
                <a:solidFill>
                  <a:schemeClr val="tx1"/>
                </a:solidFill>
              </a:rPr>
              <a:t>GAM/TRAMP</a:t>
            </a:r>
            <a:r>
              <a:rPr lang="fr-FR" sz="1200" dirty="0">
                <a:solidFill>
                  <a:schemeClr val="tx1"/>
                </a:solidFill>
              </a:rPr>
              <a:t> : Frédéric LATGE ;  </a:t>
            </a:r>
            <a:r>
              <a:rPr lang="fr-FR" sz="1200" u="sng" dirty="0">
                <a:solidFill>
                  <a:schemeClr val="tx1"/>
                </a:solidFill>
              </a:rPr>
              <a:t>GR</a:t>
            </a:r>
            <a:r>
              <a:rPr lang="fr-FR" sz="1200" dirty="0">
                <a:solidFill>
                  <a:schemeClr val="tx1"/>
                </a:solidFill>
              </a:rPr>
              <a:t>: </a:t>
            </a:r>
            <a:r>
              <a:rPr lang="fr-FR" sz="1200" dirty="0" err="1">
                <a:solidFill>
                  <a:schemeClr val="tx1"/>
                </a:solidFill>
              </a:rPr>
              <a:t>Andreea</a:t>
            </a:r>
            <a:r>
              <a:rPr lang="fr-FR" sz="1200" dirty="0">
                <a:solidFill>
                  <a:schemeClr val="tx1"/>
                </a:solidFill>
              </a:rPr>
              <a:t> STOIAN- </a:t>
            </a:r>
            <a:r>
              <a:rPr lang="fr-FR" sz="1200" u="sng" dirty="0">
                <a:solidFill>
                  <a:schemeClr val="tx1"/>
                </a:solidFill>
              </a:rPr>
              <a:t>GPT</a:t>
            </a:r>
            <a:r>
              <a:rPr lang="fr-FR" sz="1200" dirty="0">
                <a:solidFill>
                  <a:schemeClr val="tx1"/>
                </a:solidFill>
              </a:rPr>
              <a:t>: Benoit LARRIEU ;                                                                      </a:t>
            </a:r>
            <a:r>
              <a:rPr lang="fr-FR" sz="1200" u="sng" dirty="0">
                <a:solidFill>
                  <a:schemeClr val="tx1"/>
                </a:solidFill>
              </a:rPr>
              <a:t>TEAMGYM</a:t>
            </a:r>
            <a:r>
              <a:rPr lang="fr-FR" sz="1200" dirty="0">
                <a:solidFill>
                  <a:schemeClr val="tx1"/>
                </a:solidFill>
              </a:rPr>
              <a:t>: Mathilde LALANNE ; </a:t>
            </a:r>
            <a:br>
              <a:rPr lang="fr-FR" sz="1200" dirty="0">
                <a:solidFill>
                  <a:schemeClr val="tx1"/>
                </a:solidFill>
              </a:rPr>
            </a:br>
            <a:r>
              <a:rPr lang="fr-FR" sz="1200" dirty="0">
                <a:solidFill>
                  <a:schemeClr val="tx1"/>
                </a:solidFill>
              </a:rPr>
              <a:t>Et le rapport d’activité par la responsable technique générale Mathilde LALANNE.</a:t>
            </a:r>
            <a:br>
              <a:rPr lang="fr-FR" sz="1200" dirty="0">
                <a:solidFill>
                  <a:schemeClr val="tx1"/>
                </a:solidFill>
              </a:rPr>
            </a:br>
            <a:r>
              <a:rPr lang="fr-FR" sz="1200" dirty="0">
                <a:solidFill>
                  <a:schemeClr val="tx1"/>
                </a:solidFill>
              </a:rPr>
              <a:t>Contre : 0        Abstention : 0             </a:t>
            </a:r>
            <a:br>
              <a:rPr lang="fr-FR" sz="1200" dirty="0">
                <a:solidFill>
                  <a:schemeClr val="tx1"/>
                </a:solidFill>
              </a:rPr>
            </a:br>
            <a:r>
              <a:rPr lang="fr-FR" sz="1200" dirty="0">
                <a:solidFill>
                  <a:schemeClr val="tx1"/>
                </a:solidFill>
              </a:rPr>
              <a:t>Les rapports techniques et d’activités sont adoptés à l’unanimité</a:t>
            </a:r>
            <a:br>
              <a:rPr lang="fr-FR" sz="1200" dirty="0">
                <a:solidFill>
                  <a:schemeClr val="tx1"/>
                </a:solidFill>
              </a:rPr>
            </a:br>
            <a:r>
              <a:rPr lang="fr-FR" sz="1200" b="1" u="sng" dirty="0">
                <a:solidFill>
                  <a:schemeClr val="tx1"/>
                </a:solidFill>
              </a:rPr>
              <a:t>Résolution V</a:t>
            </a:r>
            <a:r>
              <a:rPr lang="fr-FR" sz="1200" b="1" dirty="0">
                <a:solidFill>
                  <a:schemeClr val="tx1"/>
                </a:solidFill>
              </a:rPr>
              <a:t> :</a:t>
            </a:r>
            <a:r>
              <a:rPr lang="fr-FR" sz="1200" dirty="0">
                <a:solidFill>
                  <a:schemeClr val="tx1"/>
                </a:solidFill>
              </a:rPr>
              <a:t/>
            </a:r>
            <a:br>
              <a:rPr lang="fr-FR" sz="1200" dirty="0">
                <a:solidFill>
                  <a:schemeClr val="tx1"/>
                </a:solidFill>
              </a:rPr>
            </a:br>
            <a:r>
              <a:rPr lang="fr-FR" sz="1200" b="1" dirty="0">
                <a:solidFill>
                  <a:schemeClr val="accent2"/>
                </a:solidFill>
              </a:rPr>
              <a:t>L’assemblée générale, après avoir pris connaissance des modifications apportées au règlement intérieur du club l’approuve dans sa rédaction proposée.</a:t>
            </a:r>
            <a:r>
              <a:rPr lang="fr-FR" sz="1200" dirty="0">
                <a:solidFill>
                  <a:schemeClr val="accent2"/>
                </a:solidFill>
              </a:rPr>
              <a:t/>
            </a:r>
            <a:br>
              <a:rPr lang="fr-FR" sz="1200" dirty="0">
                <a:solidFill>
                  <a:schemeClr val="accent2"/>
                </a:solidFill>
              </a:rPr>
            </a:br>
            <a:r>
              <a:rPr lang="fr-FR" sz="1200" dirty="0">
                <a:solidFill>
                  <a:schemeClr val="tx1"/>
                </a:solidFill>
              </a:rPr>
              <a:t>Le règlement intérieur à été présenté par le président Frédéric VENOUIL.</a:t>
            </a:r>
            <a:br>
              <a:rPr lang="fr-FR" sz="1200" dirty="0">
                <a:solidFill>
                  <a:schemeClr val="tx1"/>
                </a:solidFill>
              </a:rPr>
            </a:br>
            <a:r>
              <a:rPr lang="fr-FR" sz="1200" dirty="0">
                <a:solidFill>
                  <a:schemeClr val="tx1"/>
                </a:solidFill>
              </a:rPr>
              <a:t>Contre : 0        Abstention : 0</a:t>
            </a:r>
            <a:br>
              <a:rPr lang="fr-FR" sz="1200" dirty="0">
                <a:solidFill>
                  <a:schemeClr val="tx1"/>
                </a:solidFill>
              </a:rPr>
            </a:br>
            <a:r>
              <a:rPr lang="fr-FR" sz="1200" dirty="0">
                <a:solidFill>
                  <a:schemeClr val="tx1"/>
                </a:solidFill>
              </a:rPr>
              <a:t> Le règlement intérieur est adopté à l’unanimité</a:t>
            </a:r>
            <a:r>
              <a:rPr lang="fr-FR" sz="1200" dirty="0"/>
              <a:t/>
            </a:r>
            <a:br>
              <a:rPr lang="fr-FR" sz="1200" dirty="0"/>
            </a:br>
            <a:r>
              <a:rPr lang="fr-FR" sz="1200" b="1" u="sng" dirty="0">
                <a:solidFill>
                  <a:schemeClr val="tx1"/>
                </a:solidFill>
              </a:rPr>
              <a:t>Résolution VI :</a:t>
            </a:r>
            <a:r>
              <a:rPr lang="fr-FR" sz="1200" b="1" dirty="0">
                <a:solidFill>
                  <a:schemeClr val="tx1"/>
                </a:solidFill>
              </a:rPr>
              <a:t> </a:t>
            </a:r>
            <a:r>
              <a:rPr lang="fr-FR" sz="1200" dirty="0">
                <a:solidFill>
                  <a:schemeClr val="tx1"/>
                </a:solidFill>
              </a:rPr>
              <a:t/>
            </a:r>
            <a:br>
              <a:rPr lang="fr-FR" sz="1200" dirty="0">
                <a:solidFill>
                  <a:schemeClr val="tx1"/>
                </a:solidFill>
              </a:rPr>
            </a:br>
            <a:r>
              <a:rPr lang="fr-FR" sz="1200" b="1" dirty="0">
                <a:solidFill>
                  <a:schemeClr val="accent2"/>
                </a:solidFill>
              </a:rPr>
              <a:t>L’assemblée générale, après avoir pris connaissance du projet éducatif du club l’approuve dans sa rédaction proposée.</a:t>
            </a:r>
            <a:r>
              <a:rPr lang="fr-FR" sz="1200" dirty="0">
                <a:solidFill>
                  <a:schemeClr val="tx1"/>
                </a:solidFill>
              </a:rPr>
              <a:t/>
            </a:r>
            <a:br>
              <a:rPr lang="fr-FR" sz="1200" dirty="0">
                <a:solidFill>
                  <a:schemeClr val="tx1"/>
                </a:solidFill>
              </a:rPr>
            </a:br>
            <a:r>
              <a:rPr lang="fr-FR" sz="1200" dirty="0">
                <a:solidFill>
                  <a:schemeClr val="tx1"/>
                </a:solidFill>
              </a:rPr>
              <a:t>Le projet éducatif a été présenté par le président Frédéric VENOUIL.</a:t>
            </a:r>
            <a:br>
              <a:rPr lang="fr-FR" sz="1200" dirty="0">
                <a:solidFill>
                  <a:schemeClr val="tx1"/>
                </a:solidFill>
              </a:rPr>
            </a:br>
            <a:r>
              <a:rPr lang="fr-FR" sz="1200" dirty="0">
                <a:solidFill>
                  <a:schemeClr val="tx1"/>
                </a:solidFill>
              </a:rPr>
              <a:t>Contre : 0        Abstention : 0           </a:t>
            </a:r>
            <a:br>
              <a:rPr lang="fr-FR" sz="1200" dirty="0">
                <a:solidFill>
                  <a:schemeClr val="tx1"/>
                </a:solidFill>
              </a:rPr>
            </a:br>
            <a:r>
              <a:rPr lang="fr-FR" sz="1200" dirty="0">
                <a:solidFill>
                  <a:schemeClr val="tx1"/>
                </a:solidFill>
              </a:rPr>
              <a:t>Le projet éducatif est adopté à l’unanimité</a:t>
            </a:r>
            <a:br>
              <a:rPr lang="fr-FR" sz="1200" dirty="0">
                <a:solidFill>
                  <a:schemeClr val="tx1"/>
                </a:solidFill>
              </a:rPr>
            </a:br>
            <a:r>
              <a:rPr lang="fr-FR" sz="1200" b="1" u="sng" dirty="0">
                <a:solidFill>
                  <a:schemeClr val="tx1"/>
                </a:solidFill>
              </a:rPr>
              <a:t>Résolution VII</a:t>
            </a:r>
            <a:r>
              <a:rPr lang="fr-FR" sz="1200" b="1" dirty="0">
                <a:solidFill>
                  <a:schemeClr val="tx1"/>
                </a:solidFill>
              </a:rPr>
              <a:t> :</a:t>
            </a:r>
            <a:r>
              <a:rPr lang="fr-FR" sz="1200" dirty="0">
                <a:solidFill>
                  <a:schemeClr val="tx1"/>
                </a:solidFill>
              </a:rPr>
              <a:t/>
            </a:r>
            <a:br>
              <a:rPr lang="fr-FR" sz="1200" dirty="0">
                <a:solidFill>
                  <a:schemeClr val="tx1"/>
                </a:solidFill>
              </a:rPr>
            </a:br>
            <a:r>
              <a:rPr lang="fr-FR" sz="1200" b="1" dirty="0">
                <a:solidFill>
                  <a:schemeClr val="accent2"/>
                </a:solidFill>
              </a:rPr>
              <a:t>L’assemblée générale, après avoir entendu le rapport d’orientation et pris connaissance du budget prévisionnel 2017/2018 approuve ce budget.</a:t>
            </a:r>
            <a:r>
              <a:rPr lang="fr-FR" sz="1200" dirty="0">
                <a:solidFill>
                  <a:schemeClr val="tx1"/>
                </a:solidFill>
              </a:rPr>
              <a:t/>
            </a:r>
            <a:br>
              <a:rPr lang="fr-FR" sz="1200" dirty="0">
                <a:solidFill>
                  <a:schemeClr val="tx1"/>
                </a:solidFill>
              </a:rPr>
            </a:br>
            <a:r>
              <a:rPr lang="fr-FR" sz="1200" dirty="0">
                <a:solidFill>
                  <a:schemeClr val="tx1"/>
                </a:solidFill>
              </a:rPr>
              <a:t>Le rapport d’orientation à été présenté par le président Frédéric VENOUIL.</a:t>
            </a:r>
            <a:br>
              <a:rPr lang="fr-FR" sz="1200" dirty="0">
                <a:solidFill>
                  <a:schemeClr val="tx1"/>
                </a:solidFill>
              </a:rPr>
            </a:br>
            <a:r>
              <a:rPr lang="fr-FR" sz="1200" dirty="0">
                <a:solidFill>
                  <a:schemeClr val="tx1"/>
                </a:solidFill>
              </a:rPr>
              <a:t>Le budget prévisionnel a été présenté par Colette BAILLADE, trésorière du club.</a:t>
            </a:r>
            <a:br>
              <a:rPr lang="fr-FR" sz="1200" dirty="0">
                <a:solidFill>
                  <a:schemeClr val="tx1"/>
                </a:solidFill>
              </a:rPr>
            </a:br>
            <a:r>
              <a:rPr lang="fr-FR" sz="1200" dirty="0">
                <a:solidFill>
                  <a:schemeClr val="tx1"/>
                </a:solidFill>
              </a:rPr>
              <a:t>Contre : 0        Abstention : 0             </a:t>
            </a:r>
            <a:br>
              <a:rPr lang="fr-FR" sz="1200" dirty="0">
                <a:solidFill>
                  <a:schemeClr val="tx1"/>
                </a:solidFill>
              </a:rPr>
            </a:br>
            <a:r>
              <a:rPr lang="fr-FR" sz="1200" dirty="0">
                <a:solidFill>
                  <a:schemeClr val="tx1"/>
                </a:solidFill>
              </a:rPr>
              <a:t>Le budget prévisionnel est adopté à l’unanimité.</a:t>
            </a:r>
            <a:br>
              <a:rPr lang="fr-FR" sz="1200" dirty="0">
                <a:solidFill>
                  <a:schemeClr val="tx1"/>
                </a:solidFill>
              </a:rPr>
            </a:br>
            <a:r>
              <a:rPr lang="fr-FR" sz="1200" b="1" u="sng" dirty="0">
                <a:solidFill>
                  <a:schemeClr val="tx1"/>
                </a:solidFill>
              </a:rPr>
              <a:t>Résolution VIII</a:t>
            </a:r>
            <a:r>
              <a:rPr lang="fr-FR" sz="1200" b="1" dirty="0">
                <a:solidFill>
                  <a:schemeClr val="tx1"/>
                </a:solidFill>
              </a:rPr>
              <a:t> : </a:t>
            </a:r>
            <a:r>
              <a:rPr lang="fr-FR" sz="1200" dirty="0">
                <a:solidFill>
                  <a:schemeClr val="tx1"/>
                </a:solidFill>
              </a:rPr>
              <a:t/>
            </a:r>
            <a:br>
              <a:rPr lang="fr-FR" sz="1200" dirty="0">
                <a:solidFill>
                  <a:schemeClr val="tx1"/>
                </a:solidFill>
              </a:rPr>
            </a:br>
            <a:r>
              <a:rPr lang="fr-FR" sz="1200" b="1" dirty="0">
                <a:solidFill>
                  <a:schemeClr val="accent2"/>
                </a:solidFill>
              </a:rPr>
              <a:t>L’assemblée générale élit au comité directeur les membres suivants :</a:t>
            </a:r>
            <a:r>
              <a:rPr lang="fr-FR" sz="1200" dirty="0">
                <a:solidFill>
                  <a:schemeClr val="tx1"/>
                </a:solidFill>
              </a:rPr>
              <a:t/>
            </a:r>
            <a:br>
              <a:rPr lang="fr-FR" sz="1200" dirty="0">
                <a:solidFill>
                  <a:schemeClr val="tx1"/>
                </a:solidFill>
              </a:rPr>
            </a:br>
            <a:r>
              <a:rPr lang="fr-FR" sz="1200" b="1" dirty="0">
                <a:solidFill>
                  <a:schemeClr val="tx1"/>
                </a:solidFill>
              </a:rPr>
              <a:t>Maryse BINOT-BRAQUE, Candice LAGARRIGUE, Marie-Claire LEGORRE, Pierre THEVENET, Patricia PEREZ, Marlène RIGABERT. </a:t>
            </a:r>
            <a:r>
              <a:rPr lang="fr-FR" sz="1200" dirty="0">
                <a:solidFill>
                  <a:schemeClr val="tx1"/>
                </a:solidFill>
              </a:rPr>
              <a:t>	</a:t>
            </a:r>
            <a:br>
              <a:rPr lang="fr-FR" sz="1200" dirty="0">
                <a:solidFill>
                  <a:schemeClr val="tx1"/>
                </a:solidFill>
              </a:rPr>
            </a:br>
            <a:r>
              <a:rPr lang="fr-FR" sz="1200" dirty="0">
                <a:solidFill>
                  <a:schemeClr val="tx1"/>
                </a:solidFill>
              </a:rPr>
              <a:t>Contre : 0        Abstention : 0</a:t>
            </a:r>
            <a:br>
              <a:rPr lang="fr-FR" sz="1200" dirty="0">
                <a:solidFill>
                  <a:schemeClr val="tx1"/>
                </a:solidFill>
              </a:rPr>
            </a:br>
            <a:r>
              <a:rPr lang="fr-FR" sz="1200" dirty="0">
                <a:solidFill>
                  <a:schemeClr val="tx1"/>
                </a:solidFill>
              </a:rPr>
              <a:t>Les nouveaux membres du comité directeur sont élus à l’unanimité.</a:t>
            </a:r>
            <a:br>
              <a:rPr lang="fr-FR" sz="1200" dirty="0">
                <a:solidFill>
                  <a:schemeClr val="tx1"/>
                </a:solidFill>
              </a:rPr>
            </a:br>
            <a:r>
              <a:rPr lang="fr-FR" sz="1200" b="1" u="sng" dirty="0">
                <a:solidFill>
                  <a:schemeClr val="tx1">
                    <a:lumMod val="75000"/>
                  </a:schemeClr>
                </a:solidFill>
              </a:rPr>
              <a:t>Résolution IX</a:t>
            </a:r>
            <a:r>
              <a:rPr lang="fr-FR" sz="1200" b="1" dirty="0">
                <a:solidFill>
                  <a:schemeClr val="tx1">
                    <a:lumMod val="75000"/>
                  </a:schemeClr>
                </a:solidFill>
              </a:rPr>
              <a:t> :</a:t>
            </a:r>
            <a:r>
              <a:rPr lang="fr-FR" sz="1200" dirty="0">
                <a:solidFill>
                  <a:schemeClr val="tx1">
                    <a:lumMod val="75000"/>
                  </a:schemeClr>
                </a:solidFill>
              </a:rPr>
              <a:t> </a:t>
            </a:r>
            <a:r>
              <a:rPr lang="fr-FR" sz="1200" b="1" dirty="0">
                <a:solidFill>
                  <a:schemeClr val="accent2"/>
                </a:solidFill>
              </a:rPr>
              <a:t>L’assemblée générale donne tous pouvoirs aux porteurs de copies ou d’extraits certifiés conformes des procès verbaux de la présente réunion pour accomplir toutes les formalités légales et administratives de publication.</a:t>
            </a:r>
            <a:r>
              <a:rPr lang="fr-FR" sz="1200" dirty="0">
                <a:solidFill>
                  <a:schemeClr val="accent2"/>
                </a:solidFill>
              </a:rPr>
              <a:t/>
            </a:r>
            <a:br>
              <a:rPr lang="fr-FR" sz="1200" dirty="0">
                <a:solidFill>
                  <a:schemeClr val="accent2"/>
                </a:solidFill>
              </a:rPr>
            </a:br>
            <a:r>
              <a:rPr lang="fr-FR" sz="1200" dirty="0">
                <a:solidFill>
                  <a:schemeClr val="tx1"/>
                </a:solidFill>
              </a:rPr>
              <a:t>Contre : 0        Abstention : 0             </a:t>
            </a:r>
            <a:r>
              <a:rPr lang="fr-FR" sz="1000" dirty="0">
                <a:solidFill>
                  <a:schemeClr val="tx1"/>
                </a:solidFill>
              </a:rPr>
              <a:t/>
            </a:r>
            <a:br>
              <a:rPr lang="fr-FR" sz="1000" dirty="0">
                <a:solidFill>
                  <a:schemeClr val="tx1"/>
                </a:solidFill>
              </a:rPr>
            </a:br>
            <a:r>
              <a:rPr lang="fr-FR" sz="1000" b="1" dirty="0">
                <a:solidFill>
                  <a:srgbClr val="FF0000"/>
                </a:solidFill>
              </a:rPr>
              <a:t/>
            </a:r>
            <a:br>
              <a:rPr lang="fr-FR" sz="1000" b="1" dirty="0">
                <a:solidFill>
                  <a:srgbClr val="FF0000"/>
                </a:solidFill>
              </a:rPr>
            </a:br>
            <a:r>
              <a:rPr lang="fr-FR" sz="1000" dirty="0"/>
              <a:t/>
            </a:r>
            <a:br>
              <a:rPr lang="fr-FR" sz="1000" dirty="0"/>
            </a:br>
            <a:endParaRPr lang="fr-FR" sz="1000" dirty="0">
              <a:solidFill>
                <a:schemeClr val="tx1"/>
              </a:solidFill>
            </a:endParaRPr>
          </a:p>
        </p:txBody>
      </p:sp>
      <p:sp>
        <p:nvSpPr>
          <p:cNvPr id="4" name="Rectangle 3">
            <a:extLst/>
          </p:cNvPr>
          <p:cNvSpPr/>
          <p:nvPr/>
        </p:nvSpPr>
        <p:spPr>
          <a:xfrm>
            <a:off x="9501188" y="6027490"/>
            <a:ext cx="2690812" cy="830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prstClr val="white"/>
              </a:solidFill>
            </a:endParaRPr>
          </a:p>
        </p:txBody>
      </p:sp>
      <p:pic>
        <p:nvPicPr>
          <p:cNvPr id="21507" name="Image 5"/>
          <p:cNvPicPr>
            <a:picLocks noChangeAspect="1"/>
          </p:cNvPicPr>
          <p:nvPr/>
        </p:nvPicPr>
        <p:blipFill>
          <a:blip r:embed="rId2"/>
          <a:srcRect/>
          <a:stretch>
            <a:fillRect/>
          </a:stretch>
        </p:blipFill>
        <p:spPr bwMode="auto">
          <a:xfrm>
            <a:off x="9948863" y="5984875"/>
            <a:ext cx="2243137" cy="8731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p:cNvPr>
          <p:cNvSpPr>
            <a:spLocks noGrp="1"/>
          </p:cNvSpPr>
          <p:nvPr>
            <p:ph type="ctrTitle"/>
          </p:nvPr>
        </p:nvSpPr>
        <p:spPr>
          <a:xfrm>
            <a:off x="2843213" y="192088"/>
            <a:ext cx="9201150" cy="6099175"/>
          </a:xfrm>
        </p:spPr>
        <p:txBody>
          <a:bodyPr/>
          <a:lstStyle/>
          <a:p>
            <a:r>
              <a:rPr lang="fr-FR" sz="4900" dirty="0"/>
              <a:t> </a:t>
            </a:r>
            <a:r>
              <a:rPr lang="fr-FR" sz="1100" b="1" u="sng" dirty="0">
                <a:solidFill>
                  <a:schemeClr val="tx1"/>
                </a:solidFill>
              </a:rPr>
              <a:t>La parole aux invités</a:t>
            </a:r>
            <a:r>
              <a:rPr lang="fr-FR" sz="1100" dirty="0">
                <a:solidFill>
                  <a:schemeClr val="tx1"/>
                </a:solidFill>
              </a:rPr>
              <a:t/>
            </a:r>
            <a:br>
              <a:rPr lang="fr-FR" sz="1100" dirty="0">
                <a:solidFill>
                  <a:schemeClr val="tx1"/>
                </a:solidFill>
              </a:rPr>
            </a:br>
            <a:r>
              <a:rPr lang="fr-FR" sz="1100" dirty="0">
                <a:solidFill>
                  <a:schemeClr val="tx1"/>
                </a:solidFill>
              </a:rPr>
              <a:t> Le président Frédéric VENOUIL donne la parole aux invités : </a:t>
            </a:r>
            <a:br>
              <a:rPr lang="fr-FR" sz="1100" dirty="0">
                <a:solidFill>
                  <a:schemeClr val="tx1"/>
                </a:solidFill>
              </a:rPr>
            </a:br>
            <a:r>
              <a:rPr lang="fr-FR" sz="1100" b="1" u="sng" dirty="0">
                <a:solidFill>
                  <a:schemeClr val="accent2"/>
                </a:solidFill>
              </a:rPr>
              <a:t>Monsieur BRIANÇON Philippe</a:t>
            </a:r>
            <a:r>
              <a:rPr lang="fr-FR" sz="1100" dirty="0">
                <a:solidFill>
                  <a:schemeClr val="tx1"/>
                </a:solidFill>
              </a:rPr>
              <a:t>, adjoint au Maire de la ville de Colomiers, excuse Madame Le Maire Karine TRAVAL MICHELET, rappelle que nos installations sont magnifiques. Il est fier pour la commune de voir que notre club forme des juges, des entraineurs et des athlètes de haut niveau.</a:t>
            </a:r>
            <a:br>
              <a:rPr lang="fr-FR" sz="1100" dirty="0">
                <a:solidFill>
                  <a:schemeClr val="tx1"/>
                </a:solidFill>
              </a:rPr>
            </a:br>
            <a:r>
              <a:rPr lang="fr-FR" sz="1100" dirty="0">
                <a:solidFill>
                  <a:schemeClr val="tx1"/>
                </a:solidFill>
              </a:rPr>
              <a:t>L’omnisport a un rôle très important sur Colomiers et il soutient cet organisme qui accompagne les clubs.</a:t>
            </a:r>
            <a:br>
              <a:rPr lang="fr-FR" sz="1100" dirty="0">
                <a:solidFill>
                  <a:schemeClr val="tx1"/>
                </a:solidFill>
              </a:rPr>
            </a:br>
            <a:r>
              <a:rPr lang="fr-FR" sz="1100" dirty="0">
                <a:solidFill>
                  <a:schemeClr val="tx1"/>
                </a:solidFill>
              </a:rPr>
              <a:t>L’EGC développe beaucoup de projets sociaux pour les personnes en situation de handicap, en situation de cancer, ou avec les IME. Ceci enrichit la ville. Elle est d’ailleurs souvent citée en exemple (par la région) sur le domaine de la santé en référence à tous les projets que l’EGC soutient. </a:t>
            </a:r>
            <a:br>
              <a:rPr lang="fr-FR" sz="1100" dirty="0">
                <a:solidFill>
                  <a:schemeClr val="tx1"/>
                </a:solidFill>
              </a:rPr>
            </a:br>
            <a:r>
              <a:rPr lang="fr-FR" sz="1100" dirty="0">
                <a:solidFill>
                  <a:schemeClr val="tx1"/>
                </a:solidFill>
              </a:rPr>
              <a:t>Le club est pour lui exemplaire car il développe beaucoup de projets en partenariat avec la commune. </a:t>
            </a:r>
            <a:br>
              <a:rPr lang="fr-FR" sz="1100" dirty="0">
                <a:solidFill>
                  <a:schemeClr val="tx1"/>
                </a:solidFill>
              </a:rPr>
            </a:br>
            <a:r>
              <a:rPr lang="fr-FR" sz="1100" dirty="0">
                <a:solidFill>
                  <a:schemeClr val="tx1"/>
                </a:solidFill>
              </a:rPr>
              <a:t>Il remercie les bénévoles du club car il est conscient du travail qu’ils font ainsi que les salariés.</a:t>
            </a:r>
            <a:br>
              <a:rPr lang="fr-FR" sz="1100" dirty="0">
                <a:solidFill>
                  <a:schemeClr val="tx1"/>
                </a:solidFill>
              </a:rPr>
            </a:br>
            <a:r>
              <a:rPr lang="fr-FR" sz="1100" dirty="0">
                <a:solidFill>
                  <a:schemeClr val="tx1"/>
                </a:solidFill>
              </a:rPr>
              <a:t>Il encourage à continuer dans cette voie car le club connait un véritable essor depuis quelques années. </a:t>
            </a:r>
            <a:br>
              <a:rPr lang="fr-FR" sz="1100" dirty="0">
                <a:solidFill>
                  <a:schemeClr val="tx1"/>
                </a:solidFill>
              </a:rPr>
            </a:br>
            <a:r>
              <a:rPr lang="fr-FR" sz="1100" b="1" u="sng" dirty="0">
                <a:solidFill>
                  <a:schemeClr val="accent2"/>
                </a:solidFill>
              </a:rPr>
              <a:t>Madame CRUSSELY Marie-Pierre</a:t>
            </a:r>
            <a:r>
              <a:rPr lang="fr-FR" sz="1100" b="1" dirty="0">
                <a:solidFill>
                  <a:schemeClr val="tx1"/>
                </a:solidFill>
              </a:rPr>
              <a:t> </a:t>
            </a:r>
            <a:r>
              <a:rPr lang="fr-FR" sz="1100" dirty="0">
                <a:solidFill>
                  <a:schemeClr val="tx1"/>
                </a:solidFill>
              </a:rPr>
              <a:t>remercie le président Frédéric VENOUIL pour son implication à l’omnisport et à la Mairie.  </a:t>
            </a:r>
            <a:br>
              <a:rPr lang="fr-FR" sz="1100" dirty="0">
                <a:solidFill>
                  <a:schemeClr val="tx1"/>
                </a:solidFill>
              </a:rPr>
            </a:br>
            <a:r>
              <a:rPr lang="fr-FR" sz="1100" b="1" u="sng" dirty="0">
                <a:solidFill>
                  <a:schemeClr val="accent2"/>
                </a:solidFill>
              </a:rPr>
              <a:t>Monsieur ROLLAND Guillaume</a:t>
            </a:r>
            <a:r>
              <a:rPr lang="fr-FR" sz="1100" b="1" dirty="0">
                <a:solidFill>
                  <a:schemeClr val="tx1"/>
                </a:solidFill>
              </a:rPr>
              <a:t> </a:t>
            </a:r>
            <a:r>
              <a:rPr lang="fr-FR" sz="1100" dirty="0">
                <a:solidFill>
                  <a:schemeClr val="tx1"/>
                </a:solidFill>
              </a:rPr>
              <a:t>côtoie Frédéric Venouil depuis quelques années à l’omnisport et a eu envie de découvrir le club à travers cette AG, ses difficultés, ses projets...</a:t>
            </a:r>
            <a:br>
              <a:rPr lang="fr-FR" sz="1100" dirty="0">
                <a:solidFill>
                  <a:schemeClr val="tx1"/>
                </a:solidFill>
              </a:rPr>
            </a:br>
            <a:r>
              <a:rPr lang="fr-FR" sz="1100" dirty="0">
                <a:solidFill>
                  <a:schemeClr val="tx1"/>
                </a:solidFill>
              </a:rPr>
              <a:t>Son sentiment est qu’il y a beaucoup de dynamisme et de renouvellement.</a:t>
            </a:r>
            <a:br>
              <a:rPr lang="fr-FR" sz="1100" dirty="0">
                <a:solidFill>
                  <a:schemeClr val="tx1"/>
                </a:solidFill>
              </a:rPr>
            </a:br>
            <a:r>
              <a:rPr lang="fr-FR" sz="1100" dirty="0">
                <a:solidFill>
                  <a:schemeClr val="tx1"/>
                </a:solidFill>
              </a:rPr>
              <a:t>Il dit « La vie est portée par les projets et le club en a beaucoup ».</a:t>
            </a:r>
            <a:br>
              <a:rPr lang="fr-FR" sz="1100" dirty="0">
                <a:solidFill>
                  <a:schemeClr val="tx1"/>
                </a:solidFill>
              </a:rPr>
            </a:br>
            <a:r>
              <a:rPr lang="fr-FR" sz="1100" dirty="0">
                <a:solidFill>
                  <a:schemeClr val="tx1"/>
                </a:solidFill>
              </a:rPr>
              <a:t>Il nous Félicite !</a:t>
            </a:r>
            <a:br>
              <a:rPr lang="fr-FR" sz="1100" dirty="0">
                <a:solidFill>
                  <a:schemeClr val="tx1"/>
                </a:solidFill>
              </a:rPr>
            </a:br>
            <a:r>
              <a:rPr lang="fr-FR" sz="1100" b="1" u="sng" dirty="0">
                <a:solidFill>
                  <a:schemeClr val="accent2"/>
                </a:solidFill>
              </a:rPr>
              <a:t>Monsieur Jacques REY</a:t>
            </a:r>
            <a:r>
              <a:rPr lang="fr-FR" sz="1100" dirty="0">
                <a:solidFill>
                  <a:schemeClr val="tx1"/>
                </a:solidFill>
              </a:rPr>
              <a:t>, président du Comité Régional de Gymnastique, dit avoir un lien privilégié avec la région Midi-Pyrénées.</a:t>
            </a:r>
            <a:br>
              <a:rPr lang="fr-FR" sz="1100" dirty="0">
                <a:solidFill>
                  <a:schemeClr val="tx1"/>
                </a:solidFill>
              </a:rPr>
            </a:br>
            <a:r>
              <a:rPr lang="fr-FR" sz="1100" dirty="0">
                <a:solidFill>
                  <a:schemeClr val="tx1"/>
                </a:solidFill>
              </a:rPr>
              <a:t>Il fut souvent à l’EGC en 1972, dès sa création pour des événements, des stages, des inaugurations… </a:t>
            </a:r>
            <a:br>
              <a:rPr lang="fr-FR" sz="1100" dirty="0">
                <a:solidFill>
                  <a:schemeClr val="tx1"/>
                </a:solidFill>
              </a:rPr>
            </a:br>
            <a:r>
              <a:rPr lang="fr-FR" sz="1100" dirty="0">
                <a:solidFill>
                  <a:schemeClr val="tx1"/>
                </a:solidFill>
              </a:rPr>
              <a:t>Le club a pour lui de la suite dans ses projets ambitieux mais réalistes.</a:t>
            </a:r>
            <a:br>
              <a:rPr lang="fr-FR" sz="1100" dirty="0">
                <a:solidFill>
                  <a:schemeClr val="tx1"/>
                </a:solidFill>
              </a:rPr>
            </a:br>
            <a:r>
              <a:rPr lang="fr-FR" sz="1100" dirty="0">
                <a:solidFill>
                  <a:schemeClr val="tx1"/>
                </a:solidFill>
              </a:rPr>
              <a:t>Le projet éducatif couvre tous les aspects : compétitions, formations, événementiels…</a:t>
            </a:r>
            <a:br>
              <a:rPr lang="fr-FR" sz="1100" dirty="0">
                <a:solidFill>
                  <a:schemeClr val="tx1"/>
                </a:solidFill>
              </a:rPr>
            </a:br>
            <a:r>
              <a:rPr lang="fr-FR" sz="1100" dirty="0">
                <a:solidFill>
                  <a:schemeClr val="tx1"/>
                </a:solidFill>
              </a:rPr>
              <a:t>Il soutiendra les clubs de la région en fonction de leur projet associatif.</a:t>
            </a:r>
            <a:br>
              <a:rPr lang="fr-FR" sz="1100" dirty="0">
                <a:solidFill>
                  <a:schemeClr val="tx1"/>
                </a:solidFill>
              </a:rPr>
            </a:br>
            <a:r>
              <a:rPr lang="fr-FR" sz="1100" dirty="0">
                <a:solidFill>
                  <a:schemeClr val="tx1"/>
                </a:solidFill>
              </a:rPr>
              <a:t>Le club est pour lui un des plus prestigieux de l’Occitanie.</a:t>
            </a:r>
            <a:br>
              <a:rPr lang="fr-FR" sz="1100" dirty="0">
                <a:solidFill>
                  <a:schemeClr val="tx1"/>
                </a:solidFill>
              </a:rPr>
            </a:br>
            <a:r>
              <a:rPr lang="fr-FR" sz="1100" dirty="0">
                <a:solidFill>
                  <a:schemeClr val="tx1"/>
                </a:solidFill>
              </a:rPr>
              <a:t>L’EGC a choisi de s’appuyer sur le développement durable et le social.</a:t>
            </a:r>
            <a:br>
              <a:rPr lang="fr-FR" sz="1100" dirty="0">
                <a:solidFill>
                  <a:schemeClr val="tx1"/>
                </a:solidFill>
              </a:rPr>
            </a:br>
            <a:r>
              <a:rPr lang="fr-FR" sz="1100" dirty="0">
                <a:solidFill>
                  <a:schemeClr val="tx1"/>
                </a:solidFill>
              </a:rPr>
              <a:t>Il a une sympathie pour ce club et tous ceux qui l’animent. </a:t>
            </a:r>
            <a:br>
              <a:rPr lang="fr-FR" sz="1100" dirty="0">
                <a:solidFill>
                  <a:schemeClr val="tx1"/>
                </a:solidFill>
              </a:rPr>
            </a:br>
            <a:r>
              <a:rPr lang="fr-FR" sz="1100" dirty="0">
                <a:solidFill>
                  <a:schemeClr val="tx1"/>
                </a:solidFill>
              </a:rPr>
              <a:t>Il remercie les dirigeants, le Comité Directeur, les entraineurs pour toutes les actions à venir.</a:t>
            </a:r>
            <a:br>
              <a:rPr lang="fr-FR" sz="1100" dirty="0">
                <a:solidFill>
                  <a:schemeClr val="tx1"/>
                </a:solidFill>
              </a:rPr>
            </a:br>
            <a:r>
              <a:rPr lang="fr-FR" sz="1100" dirty="0">
                <a:solidFill>
                  <a:schemeClr val="tx1"/>
                </a:solidFill>
              </a:rPr>
              <a:t>Remercie la Mairie, pour l’aide financière au développement de notre club et l’accueil du Comité Régional dans ses locaux. </a:t>
            </a:r>
            <a:br>
              <a:rPr lang="fr-FR" sz="1100" dirty="0">
                <a:solidFill>
                  <a:schemeClr val="tx1"/>
                </a:solidFill>
              </a:rPr>
            </a:br>
            <a:r>
              <a:rPr lang="fr-FR" sz="1100" dirty="0">
                <a:solidFill>
                  <a:schemeClr val="tx1"/>
                </a:solidFill>
              </a:rPr>
              <a:t> </a:t>
            </a:r>
            <a:br>
              <a:rPr lang="fr-FR" sz="1100" dirty="0">
                <a:solidFill>
                  <a:schemeClr val="tx1"/>
                </a:solidFill>
              </a:rPr>
            </a:br>
            <a:r>
              <a:rPr lang="fr-FR" sz="1100" dirty="0">
                <a:solidFill>
                  <a:schemeClr val="tx1"/>
                </a:solidFill>
              </a:rPr>
              <a:t>Le président M. VENOUIL Frédéric clôture la séance, remercie les invités, les intervenants et les membres de l’A.G. qu’il invite au pot de l’amitié.</a:t>
            </a:r>
            <a:br>
              <a:rPr lang="fr-FR" sz="1100" dirty="0">
                <a:solidFill>
                  <a:schemeClr val="tx1"/>
                </a:solidFill>
              </a:rPr>
            </a:br>
            <a:r>
              <a:rPr lang="fr-FR" sz="1100" dirty="0">
                <a:solidFill>
                  <a:schemeClr val="tx1"/>
                </a:solidFill>
              </a:rPr>
              <a:t> </a:t>
            </a:r>
            <a:br>
              <a:rPr lang="fr-FR" sz="1100" dirty="0">
                <a:solidFill>
                  <a:schemeClr val="tx1"/>
                </a:solidFill>
              </a:rPr>
            </a:br>
            <a:r>
              <a:rPr lang="fr-FR" sz="1100" dirty="0">
                <a:solidFill>
                  <a:schemeClr val="tx1"/>
                </a:solidFill>
              </a:rPr>
              <a:t>                                      Le secrétaire					                Le Président</a:t>
            </a:r>
            <a:br>
              <a:rPr lang="fr-FR" sz="1100" dirty="0">
                <a:solidFill>
                  <a:schemeClr val="tx1"/>
                </a:solidFill>
              </a:rPr>
            </a:br>
            <a:r>
              <a:rPr lang="fr-FR" sz="1100" dirty="0">
                <a:solidFill>
                  <a:schemeClr val="tx1"/>
                </a:solidFill>
              </a:rPr>
              <a:t>                                      Pascal CRUNEL					                Frédéric VENOUIL</a:t>
            </a:r>
            <a:r>
              <a:rPr lang="fr-FR" sz="4900" dirty="0"/>
              <a:t/>
            </a:r>
            <a:br>
              <a:rPr lang="fr-FR" sz="4900" dirty="0"/>
            </a:br>
            <a:endParaRPr lang="fr-FR" sz="1100" dirty="0">
              <a:solidFill>
                <a:srgbClr val="C53737"/>
              </a:solidFill>
            </a:endParaRPr>
          </a:p>
        </p:txBody>
      </p:sp>
      <p:sp>
        <p:nvSpPr>
          <p:cNvPr id="4" name="Rectangle 3">
            <a:extLst/>
          </p:cNvPr>
          <p:cNvSpPr/>
          <p:nvPr/>
        </p:nvSpPr>
        <p:spPr>
          <a:xfrm>
            <a:off x="9501188" y="5884863"/>
            <a:ext cx="2690812" cy="97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prstClr val="white"/>
              </a:solidFill>
            </a:endParaRPr>
          </a:p>
        </p:txBody>
      </p:sp>
      <p:pic>
        <p:nvPicPr>
          <p:cNvPr id="23555" name="Image 5"/>
          <p:cNvPicPr>
            <a:picLocks noChangeAspect="1"/>
          </p:cNvPicPr>
          <p:nvPr/>
        </p:nvPicPr>
        <p:blipFill>
          <a:blip r:embed="rId2"/>
          <a:srcRect/>
          <a:stretch>
            <a:fillRect/>
          </a:stretch>
        </p:blipFill>
        <p:spPr bwMode="auto">
          <a:xfrm>
            <a:off x="9948863" y="5984875"/>
            <a:ext cx="2243137" cy="8731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9620B13-0218-4635-9BAD-ACCEAD7DDB62}"/>
              </a:ext>
            </a:extLst>
          </p:cNvPr>
          <p:cNvSpPr>
            <a:spLocks noGrp="1"/>
          </p:cNvSpPr>
          <p:nvPr>
            <p:ph type="title"/>
          </p:nvPr>
        </p:nvSpPr>
        <p:spPr>
          <a:xfrm>
            <a:off x="7028537" y="113295"/>
            <a:ext cx="3839488" cy="687810"/>
          </a:xfrm>
        </p:spPr>
        <p:txBody>
          <a:bodyPr/>
          <a:lstStyle/>
          <a:p>
            <a:r>
              <a:rPr lang="fr-FR" dirty="0">
                <a:solidFill>
                  <a:schemeClr val="accent2"/>
                </a:solidFill>
              </a:rPr>
              <a:t>Rapport d’activité</a:t>
            </a:r>
            <a:endParaRPr lang="fr-FR" dirty="0"/>
          </a:p>
        </p:txBody>
      </p:sp>
      <p:pic>
        <p:nvPicPr>
          <p:cNvPr id="5" name="Espace réservé du contenu 4">
            <a:extLst>
              <a:ext uri="{FF2B5EF4-FFF2-40B4-BE49-F238E27FC236}">
                <a16:creationId xmlns:a16="http://schemas.microsoft.com/office/drawing/2014/main" xmlns="" id="{F6ABE457-CD3F-4CDA-820F-82905EA2F777}"/>
              </a:ext>
            </a:extLst>
          </p:cNvPr>
          <p:cNvPicPr>
            <a:picLocks noGrp="1" noChangeAspect="1"/>
          </p:cNvPicPr>
          <p:nvPr>
            <p:ph idx="1"/>
          </p:nvPr>
        </p:nvPicPr>
        <p:blipFill>
          <a:blip r:embed="rId2"/>
          <a:stretch>
            <a:fillRect/>
          </a:stretch>
        </p:blipFill>
        <p:spPr>
          <a:xfrm>
            <a:off x="8296275" y="2848444"/>
            <a:ext cx="3668451" cy="2450283"/>
          </a:xfrm>
          <a:prstGeom prst="rect">
            <a:avLst/>
          </a:prstGeom>
        </p:spPr>
      </p:pic>
      <p:sp>
        <p:nvSpPr>
          <p:cNvPr id="3" name="Rectangle 2">
            <a:extLst>
              <a:ext uri="{FF2B5EF4-FFF2-40B4-BE49-F238E27FC236}">
                <a16:creationId xmlns:a16="http://schemas.microsoft.com/office/drawing/2014/main" xmlns="" id="{73C5D612-2C40-4F78-9DA0-533D4E7FE22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Les comp</a:t>
            </a:r>
            <a:r>
              <a:rPr kumimoji="0" lang="fr-FR" altLang="fr-FR" sz="900" b="0" i="0" u="none" strike="noStrike" cap="none" normalizeH="0" baseline="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900" b="0" i="0" u="none" strike="noStrike" cap="none" normalizeH="0" baseline="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titions organis</a:t>
            </a:r>
            <a:r>
              <a:rPr kumimoji="0" lang="fr-FR" altLang="fr-FR" sz="900" b="0" i="0" u="none" strike="noStrike" cap="none" normalizeH="0" baseline="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900" b="0" i="0" u="none" strike="noStrike" cap="none" normalizeH="0" baseline="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es par l</a:t>
            </a:r>
            <a:r>
              <a:rPr kumimoji="0" lang="fr-FR" altLang="fr-FR" sz="900" b="0" i="0" u="none" strike="noStrike" cap="none" normalizeH="0" baseline="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r>
              <a:rPr kumimoji="0" lang="fr-FR" altLang="fr-FR" sz="900" b="0" i="0" u="none" strike="noStrike" cap="none" normalizeH="0" baseline="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EGC</a:t>
            </a:r>
            <a:r>
              <a:rPr kumimoji="0" lang="fr-FR" altLang="fr-FR" sz="900" b="0" i="0" u="none" strike="noStrike" cap="none" normalizeH="0" baseline="0">
                <a:ln>
                  <a:noFill/>
                </a:ln>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900" b="0" i="0" u="none" strike="noStrike" cap="none" normalizeH="0" baseline="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49" name="Image 1">
            <a:extLst>
              <a:ext uri="{FF2B5EF4-FFF2-40B4-BE49-F238E27FC236}">
                <a16:creationId xmlns:a16="http://schemas.microsoft.com/office/drawing/2014/main" xmlns="" id="{1730F14C-494D-461D-B233-01F9D2F0A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4" t="24802" r="43968" b="61450"/>
          <a:stretch>
            <a:fillRect/>
          </a:stretch>
        </p:blipFill>
        <p:spPr bwMode="auto">
          <a:xfrm>
            <a:off x="2193902" y="1045857"/>
            <a:ext cx="9770824" cy="16878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DC1991EB-4316-408B-80CC-1990DD01A57B}"/>
              </a:ext>
            </a:extLst>
          </p:cNvPr>
          <p:cNvSpPr/>
          <p:nvPr/>
        </p:nvSpPr>
        <p:spPr>
          <a:xfrm>
            <a:off x="2514189" y="660956"/>
            <a:ext cx="6096000" cy="6473567"/>
          </a:xfrm>
          <a:prstGeom prst="rect">
            <a:avLst/>
          </a:prstGeom>
        </p:spPr>
        <p:txBody>
          <a:bodyPr>
            <a:spAutoFit/>
          </a:bodyPr>
          <a:lstStyle/>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5 compétitions organisées dans la saison:</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4 stages </a:t>
            </a:r>
            <a:r>
              <a:rPr lang="fr-FR" sz="1600" b="1" dirty="0" err="1">
                <a:solidFill>
                  <a:schemeClr val="tx1">
                    <a:lumMod val="50000"/>
                  </a:schemeClr>
                </a:solidFill>
                <a:latin typeface="Calibri" panose="020F0502020204030204" pitchFamily="34" charset="0"/>
                <a:cs typeface="Calibri" panose="020F0502020204030204" pitchFamily="34" charset="0"/>
              </a:rPr>
              <a:t>multigyms</a:t>
            </a:r>
            <a:r>
              <a:rPr lang="fr-FR" sz="1600" b="1" dirty="0">
                <a:solidFill>
                  <a:schemeClr val="tx1">
                    <a:lumMod val="50000"/>
                  </a:schemeClr>
                </a:solidFill>
                <a:latin typeface="Calibri" panose="020F0502020204030204" pitchFamily="34" charset="0"/>
                <a:cs typeface="Calibri" panose="020F0502020204030204" pitchFamily="34" charset="0"/>
              </a:rPr>
              <a:t> organisés pendant les vacances avec 15 gymnastes en octobre, 10 en février, 21 en avril et 19 en juillet,</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Un stage de reprise organisé à </a:t>
            </a:r>
            <a:r>
              <a:rPr lang="fr-FR" sz="1600" b="1" dirty="0" err="1">
                <a:solidFill>
                  <a:schemeClr val="tx1">
                    <a:lumMod val="50000"/>
                  </a:schemeClr>
                </a:solidFill>
                <a:latin typeface="Calibri" panose="020F0502020204030204" pitchFamily="34" charset="0"/>
                <a:cs typeface="Calibri" panose="020F0502020204030204" pitchFamily="34" charset="0"/>
              </a:rPr>
              <a:t>Saint-Lary</a:t>
            </a:r>
            <a:r>
              <a:rPr lang="fr-FR" sz="1600" b="1" dirty="0">
                <a:solidFill>
                  <a:schemeClr val="tx1">
                    <a:lumMod val="50000"/>
                  </a:schemeClr>
                </a:solidFill>
                <a:latin typeface="Calibri" panose="020F0502020204030204" pitchFamily="34" charset="0"/>
                <a:cs typeface="Calibri" panose="020F0502020204030204" pitchFamily="34" charset="0"/>
              </a:rPr>
              <a:t> par nos bénévoles a concerné une vingtaine de gymnastes,</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Le Noël de la petite enfance a rassemblé 350 baby </a:t>
            </a:r>
            <a:r>
              <a:rPr lang="fr-FR" sz="1600" b="1" dirty="0" err="1">
                <a:solidFill>
                  <a:schemeClr val="tx1">
                    <a:lumMod val="50000"/>
                  </a:schemeClr>
                </a:solidFill>
                <a:latin typeface="Calibri" panose="020F0502020204030204" pitchFamily="34" charset="0"/>
                <a:cs typeface="Calibri" panose="020F0502020204030204" pitchFamily="34" charset="0"/>
              </a:rPr>
              <a:t>gyms</a:t>
            </a:r>
            <a:r>
              <a:rPr lang="fr-FR" sz="1600" b="1" dirty="0">
                <a:solidFill>
                  <a:schemeClr val="tx1">
                    <a:lumMod val="50000"/>
                  </a:schemeClr>
                </a:solidFill>
                <a:latin typeface="Calibri" panose="020F0502020204030204" pitchFamily="34" charset="0"/>
                <a:cs typeface="Calibri" panose="020F0502020204030204" pitchFamily="34" charset="0"/>
              </a:rPr>
              <a:t>,</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Le club a organisé grâce aux bénévoles 11 anniversaires,</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Le gala du club a regroupé nos 1252 gymnastes autour du thème « Disney »,</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r>
              <a:rPr lang="fr-FR" sz="1600" b="1" dirty="0">
                <a:solidFill>
                  <a:schemeClr val="tx1">
                    <a:lumMod val="50000"/>
                  </a:schemeClr>
                </a:solidFill>
                <a:latin typeface="Calibri" panose="020F0502020204030204" pitchFamily="34" charset="0"/>
                <a:cs typeface="Calibri" panose="020F0502020204030204" pitchFamily="34" charset="0"/>
              </a:rPr>
              <a:t>Nous avons comme chaque année </a:t>
            </a:r>
            <a:r>
              <a:rPr lang="fr-FR" sz="1600" b="1" dirty="0" err="1">
                <a:solidFill>
                  <a:schemeClr val="tx1">
                    <a:lumMod val="50000"/>
                  </a:schemeClr>
                </a:solidFill>
                <a:latin typeface="Calibri" panose="020F0502020204030204" pitchFamily="34" charset="0"/>
                <a:cs typeface="Calibri" panose="020F0502020204030204" pitchFamily="34" charset="0"/>
              </a:rPr>
              <a:t>realisé</a:t>
            </a:r>
            <a:r>
              <a:rPr lang="fr-FR" sz="1600" b="1" dirty="0">
                <a:solidFill>
                  <a:schemeClr val="tx1">
                    <a:lumMod val="50000"/>
                  </a:schemeClr>
                </a:solidFill>
                <a:latin typeface="Calibri" panose="020F0502020204030204" pitchFamily="34" charset="0"/>
                <a:cs typeface="Calibri" panose="020F0502020204030204" pitchFamily="34" charset="0"/>
              </a:rPr>
              <a:t> nos « trouve ta gym », nos initiations sur les événements municipaux et de décathlon.</a:t>
            </a: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000" b="1" dirty="0">
              <a:solidFill>
                <a:schemeClr val="tx1">
                  <a:lumMod val="50000"/>
                </a:schemeClr>
              </a:solidFill>
              <a:latin typeface="Calibri" panose="020F0502020204030204" pitchFamily="34" charset="0"/>
              <a:cs typeface="Calibri" panose="020F0502020204030204" pitchFamily="34" charset="0"/>
            </a:endParaRPr>
          </a:p>
          <a:p>
            <a:pPr marL="171450" lvl="0" indent="-171450" defTabSz="457200" fontAlgn="auto">
              <a:spcBef>
                <a:spcPts val="1000"/>
              </a:spcBef>
              <a:spcAft>
                <a:spcPts val="0"/>
              </a:spcAft>
              <a:buClr>
                <a:srgbClr val="9E7676"/>
              </a:buClr>
              <a:buSzPct val="110000"/>
              <a:buFont typeface="Wingdings" panose="05000000000000000000" pitchFamily="2" charset="2"/>
              <a:buChar char="Ø"/>
              <a:defRPr/>
            </a:pPr>
            <a:endParaRPr lang="fr-FR" sz="1600" b="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6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p:cNvPr>
          <p:cNvSpPr/>
          <p:nvPr/>
        </p:nvSpPr>
        <p:spPr>
          <a:xfrm>
            <a:off x="9501188" y="5287963"/>
            <a:ext cx="2690812" cy="15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prstClr val="white"/>
              </a:solidFill>
            </a:endParaRPr>
          </a:p>
        </p:txBody>
      </p:sp>
      <p:pic>
        <p:nvPicPr>
          <p:cNvPr id="24580" name="Image 5"/>
          <p:cNvPicPr>
            <a:picLocks noChangeAspect="1"/>
          </p:cNvPicPr>
          <p:nvPr/>
        </p:nvPicPr>
        <p:blipFill>
          <a:blip r:embed="rId2"/>
          <a:srcRect/>
          <a:stretch>
            <a:fillRect/>
          </a:stretch>
        </p:blipFill>
        <p:spPr bwMode="auto">
          <a:xfrm>
            <a:off x="9948863" y="5984875"/>
            <a:ext cx="2243137" cy="873125"/>
          </a:xfrm>
          <a:prstGeom prst="rect">
            <a:avLst/>
          </a:prstGeom>
          <a:noFill/>
          <a:ln w="9525">
            <a:noFill/>
            <a:miter lim="800000"/>
            <a:headEnd/>
            <a:tailEnd/>
          </a:ln>
        </p:spPr>
      </p:pic>
      <p:sp>
        <p:nvSpPr>
          <p:cNvPr id="24583" name="Rectangle 7"/>
          <p:cNvSpPr>
            <a:spLocks noChangeArrowheads="1"/>
          </p:cNvSpPr>
          <p:nvPr/>
        </p:nvSpPr>
        <p:spPr bwMode="auto">
          <a:xfrm>
            <a:off x="4116359" y="91682"/>
            <a:ext cx="6419771" cy="584775"/>
          </a:xfrm>
          <a:prstGeom prst="rect">
            <a:avLst/>
          </a:prstGeom>
          <a:noFill/>
          <a:ln w="9525">
            <a:noFill/>
            <a:miter lim="800000"/>
            <a:headEnd/>
            <a:tailEnd/>
          </a:ln>
          <a:effectLst/>
        </p:spPr>
        <p:txBody>
          <a:bodyPr wrap="none">
            <a:spAutoFit/>
          </a:bodyPr>
          <a:lstStyle/>
          <a:p>
            <a:r>
              <a:rPr lang="fr-FR" sz="3200" dirty="0">
                <a:solidFill>
                  <a:schemeClr val="accent2"/>
                </a:solidFill>
                <a:latin typeface="Calibri" pitchFamily="34" charset="0"/>
              </a:rPr>
              <a:t>Composition du club en 2018 et 2019</a:t>
            </a:r>
          </a:p>
        </p:txBody>
      </p:sp>
      <p:graphicFrame>
        <p:nvGraphicFramePr>
          <p:cNvPr id="10" name="Graphique 9">
            <a:extLst>
              <a:ext uri="{FF2B5EF4-FFF2-40B4-BE49-F238E27FC236}">
                <a16:creationId xmlns:a16="http://schemas.microsoft.com/office/drawing/2014/main" xmlns="" id="{50CBC688-04AC-4AB0-B98D-7FE9C04C3D16}"/>
              </a:ext>
            </a:extLst>
          </p:cNvPr>
          <p:cNvGraphicFramePr>
            <a:graphicFrameLocks/>
          </p:cNvGraphicFramePr>
          <p:nvPr>
            <p:extLst>
              <p:ext uri="{D42A27DB-BD31-4B8C-83A1-F6EECF244321}">
                <p14:modId xmlns:p14="http://schemas.microsoft.com/office/powerpoint/2010/main" val="2728861145"/>
              </p:ext>
            </p:extLst>
          </p:nvPr>
        </p:nvGraphicFramePr>
        <p:xfrm>
          <a:off x="1090569" y="67645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xmlns="" id="{8A53FBE1-3865-4CED-8231-8D88866D22C4}"/>
              </a:ext>
            </a:extLst>
          </p:cNvPr>
          <p:cNvGraphicFramePr>
            <a:graphicFrameLocks/>
          </p:cNvGraphicFramePr>
          <p:nvPr>
            <p:extLst>
              <p:ext uri="{D42A27DB-BD31-4B8C-83A1-F6EECF244321}">
                <p14:modId xmlns:p14="http://schemas.microsoft.com/office/powerpoint/2010/main" val="3375161320"/>
              </p:ext>
            </p:extLst>
          </p:nvPr>
        </p:nvGraphicFramePr>
        <p:xfrm>
          <a:off x="6096000" y="685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a:extLst>
              <a:ext uri="{FF2B5EF4-FFF2-40B4-BE49-F238E27FC236}">
                <a16:creationId xmlns:a16="http://schemas.microsoft.com/office/drawing/2014/main" xmlns="" id="{64057F87-D019-4D3C-B084-FB0F16B01943}"/>
              </a:ext>
            </a:extLst>
          </p:cNvPr>
          <p:cNvGraphicFramePr>
            <a:graphicFrameLocks/>
          </p:cNvGraphicFramePr>
          <p:nvPr>
            <p:extLst>
              <p:ext uri="{D42A27DB-BD31-4B8C-83A1-F6EECF244321}">
                <p14:modId xmlns:p14="http://schemas.microsoft.com/office/powerpoint/2010/main" val="2300858418"/>
              </p:ext>
            </p:extLst>
          </p:nvPr>
        </p:nvGraphicFramePr>
        <p:xfrm>
          <a:off x="6096000" y="367357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a:extLst>
              <a:ext uri="{FF2B5EF4-FFF2-40B4-BE49-F238E27FC236}">
                <a16:creationId xmlns:a16="http://schemas.microsoft.com/office/drawing/2014/main" xmlns="" id="{37BC5F60-15DF-43A2-B10D-E59C88DA9C68}"/>
              </a:ext>
            </a:extLst>
          </p:cNvPr>
          <p:cNvGraphicFramePr>
            <a:graphicFrameLocks/>
          </p:cNvGraphicFramePr>
          <p:nvPr>
            <p:extLst>
              <p:ext uri="{D42A27DB-BD31-4B8C-83A1-F6EECF244321}">
                <p14:modId xmlns:p14="http://schemas.microsoft.com/office/powerpoint/2010/main" val="697711141"/>
              </p:ext>
            </p:extLst>
          </p:nvPr>
        </p:nvGraphicFramePr>
        <p:xfrm>
          <a:off x="1090569" y="3673572"/>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2957324" y="178936"/>
            <a:ext cx="7726363" cy="669925"/>
          </a:xfrm>
        </p:spPr>
        <p:txBody>
          <a:bodyPr/>
          <a:lstStyle/>
          <a:p>
            <a:r>
              <a:rPr lang="fr-FR" sz="3200" dirty="0">
                <a:solidFill>
                  <a:schemeClr val="accent2"/>
                </a:solidFill>
              </a:rPr>
              <a:t>Bilan financier du 01/09/2017 au 31/08/2018</a:t>
            </a:r>
          </a:p>
        </p:txBody>
      </p:sp>
      <p:sp>
        <p:nvSpPr>
          <p:cNvPr id="2" name="ZoneTexte 1">
            <a:extLst>
              <a:ext uri="{FF2B5EF4-FFF2-40B4-BE49-F238E27FC236}">
                <a16:creationId xmlns:a16="http://schemas.microsoft.com/office/drawing/2014/main" xmlns="" id="{8A6C9393-409B-4725-AF5B-9B14DD3B199E}"/>
              </a:ext>
            </a:extLst>
          </p:cNvPr>
          <p:cNvSpPr txBox="1"/>
          <p:nvPr/>
        </p:nvSpPr>
        <p:spPr>
          <a:xfrm>
            <a:off x="2957324" y="2091511"/>
            <a:ext cx="6891351" cy="400110"/>
          </a:xfrm>
          <a:prstGeom prst="rect">
            <a:avLst/>
          </a:prstGeom>
          <a:noFill/>
        </p:spPr>
        <p:txBody>
          <a:bodyPr wrap="square" rtlCol="0">
            <a:spAutoFit/>
          </a:bodyPr>
          <a:lstStyle/>
          <a:p>
            <a:pPr marL="342900" indent="-342900" algn="ctr">
              <a:buFont typeface="Wingdings" panose="05000000000000000000" pitchFamily="2" charset="2"/>
              <a:buChar char="v"/>
            </a:pPr>
            <a:r>
              <a:rPr lang="fr-FR" sz="2000" dirty="0">
                <a:hlinkClick r:id="rId2" action="ppaction://hlinkfile"/>
              </a:rPr>
              <a:t>Compte de Bilan 2017 – 2018 </a:t>
            </a:r>
            <a:endParaRPr lang="fr-FR" sz="2000" dirty="0"/>
          </a:p>
        </p:txBody>
      </p:sp>
      <p:sp>
        <p:nvSpPr>
          <p:cNvPr id="5" name="ZoneTexte 4">
            <a:extLst>
              <a:ext uri="{FF2B5EF4-FFF2-40B4-BE49-F238E27FC236}">
                <a16:creationId xmlns:a16="http://schemas.microsoft.com/office/drawing/2014/main" xmlns="" id="{F4C15A05-B8B7-4DDF-8886-4AE6A17AD652}"/>
              </a:ext>
            </a:extLst>
          </p:cNvPr>
          <p:cNvSpPr txBox="1"/>
          <p:nvPr/>
        </p:nvSpPr>
        <p:spPr>
          <a:xfrm>
            <a:off x="2881823" y="3453838"/>
            <a:ext cx="6891351" cy="400110"/>
          </a:xfrm>
          <a:prstGeom prst="rect">
            <a:avLst/>
          </a:prstGeom>
          <a:noFill/>
        </p:spPr>
        <p:txBody>
          <a:bodyPr wrap="square" rtlCol="0">
            <a:spAutoFit/>
          </a:bodyPr>
          <a:lstStyle/>
          <a:p>
            <a:pPr marL="342900" indent="-342900" algn="ctr">
              <a:buFont typeface="Wingdings" panose="05000000000000000000" pitchFamily="2" charset="2"/>
              <a:buChar char="v"/>
            </a:pPr>
            <a:r>
              <a:rPr lang="fr-FR" sz="2000" dirty="0">
                <a:hlinkClick r:id="rId3" action="ppaction://hlinkfile"/>
              </a:rPr>
              <a:t>Compte de Résultat 2017 – 2018 </a:t>
            </a:r>
            <a:endParaRPr lang="fr-FR" sz="2000" dirty="0"/>
          </a:p>
        </p:txBody>
      </p:sp>
      <p:pic>
        <p:nvPicPr>
          <p:cNvPr id="6" name="Picture 8" descr="https://www.etoilegymnique.fr/media/uploaded/sites/5025/albumphoto/595d54bd0a364_IMG1672.JPG">
            <a:extLst>
              <a:ext uri="{FF2B5EF4-FFF2-40B4-BE49-F238E27FC236}">
                <a16:creationId xmlns:a16="http://schemas.microsoft.com/office/drawing/2014/main" xmlns="" id="{FA4822D5-E6B9-40C2-92B3-613C73A454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87" y="1129294"/>
            <a:ext cx="3447875" cy="2299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etoilegymnique.fr/media/uploaded/sites/5025/albumphoto/5afe9a7955f09_GRCF3tapeR20183.jpg">
            <a:extLst>
              <a:ext uri="{FF2B5EF4-FFF2-40B4-BE49-F238E27FC236}">
                <a16:creationId xmlns:a16="http://schemas.microsoft.com/office/drawing/2014/main" xmlns="" id="{B8240F2F-7267-428E-BFFA-863677A5BE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1949" y="976551"/>
            <a:ext cx="2180664" cy="290755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17A8E8DA-F6D5-43C4-BAF6-DE0BEFBC64E3}"/>
              </a:ext>
            </a:extLst>
          </p:cNvPr>
          <p:cNvPicPr>
            <a:picLocks noChangeAspect="1"/>
          </p:cNvPicPr>
          <p:nvPr/>
        </p:nvPicPr>
        <p:blipFill>
          <a:blip r:embed="rId6"/>
          <a:stretch>
            <a:fillRect/>
          </a:stretch>
        </p:blipFill>
        <p:spPr>
          <a:xfrm>
            <a:off x="415702" y="4126468"/>
            <a:ext cx="3855246" cy="2552596"/>
          </a:xfrm>
          <a:prstGeom prst="rect">
            <a:avLst/>
          </a:prstGeom>
        </p:spPr>
      </p:pic>
      <p:pic>
        <p:nvPicPr>
          <p:cNvPr id="9" name="Image 8">
            <a:extLst>
              <a:ext uri="{FF2B5EF4-FFF2-40B4-BE49-F238E27FC236}">
                <a16:creationId xmlns:a16="http://schemas.microsoft.com/office/drawing/2014/main" xmlns="" id="{E9C94DD7-50F3-4794-B613-5C5FBDC1E1E4}"/>
              </a:ext>
            </a:extLst>
          </p:cNvPr>
          <p:cNvPicPr>
            <a:picLocks noChangeAspect="1"/>
          </p:cNvPicPr>
          <p:nvPr/>
        </p:nvPicPr>
        <p:blipFill>
          <a:blip r:embed="rId7"/>
          <a:stretch>
            <a:fillRect/>
          </a:stretch>
        </p:blipFill>
        <p:spPr>
          <a:xfrm>
            <a:off x="6753450" y="4460223"/>
            <a:ext cx="3354969" cy="2221356"/>
          </a:xfrm>
          <a:prstGeom prst="rect">
            <a:avLst/>
          </a:prstGeom>
        </p:spPr>
      </p:pic>
    </p:spTree>
    <p:extLst>
      <p:ext uri="{BB962C8B-B14F-4D97-AF65-F5344CB8AC3E}">
        <p14:creationId xmlns:p14="http://schemas.microsoft.com/office/powerpoint/2010/main" val="76673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B290147-6A1A-412C-BF35-7C521442F303}"/>
              </a:ext>
            </a:extLst>
          </p:cNvPr>
          <p:cNvSpPr>
            <a:spLocks noGrp="1"/>
          </p:cNvSpPr>
          <p:nvPr>
            <p:ph type="title"/>
          </p:nvPr>
        </p:nvSpPr>
        <p:spPr/>
        <p:txBody>
          <a:bodyPr/>
          <a:lstStyle/>
          <a:p>
            <a:endParaRPr lang="fr-FR"/>
          </a:p>
        </p:txBody>
      </p:sp>
      <p:graphicFrame>
        <p:nvGraphicFramePr>
          <p:cNvPr id="8" name="Espace réservé du contenu 7">
            <a:extLst>
              <a:ext uri="{FF2B5EF4-FFF2-40B4-BE49-F238E27FC236}">
                <a16:creationId xmlns:a16="http://schemas.microsoft.com/office/drawing/2014/main" xmlns="" id="{15D89550-BD97-47BD-82B1-56E1D645A995}"/>
              </a:ext>
            </a:extLst>
          </p:cNvPr>
          <p:cNvGraphicFramePr>
            <a:graphicFrameLocks noGrp="1"/>
          </p:cNvGraphicFramePr>
          <p:nvPr>
            <p:ph idx="1"/>
          </p:nvPr>
        </p:nvGraphicFramePr>
        <p:xfrm>
          <a:off x="2223038" y="99969"/>
          <a:ext cx="6530437" cy="6658059"/>
        </p:xfrm>
        <a:graphic>
          <a:graphicData uri="http://schemas.openxmlformats.org/drawingml/2006/table">
            <a:tbl>
              <a:tblPr/>
              <a:tblGrid>
                <a:gridCol w="2596748">
                  <a:extLst>
                    <a:ext uri="{9D8B030D-6E8A-4147-A177-3AD203B41FA5}">
                      <a16:colId xmlns:a16="http://schemas.microsoft.com/office/drawing/2014/main" xmlns="" val="2828341049"/>
                    </a:ext>
                  </a:extLst>
                </a:gridCol>
                <a:gridCol w="591339">
                  <a:extLst>
                    <a:ext uri="{9D8B030D-6E8A-4147-A177-3AD203B41FA5}">
                      <a16:colId xmlns:a16="http://schemas.microsoft.com/office/drawing/2014/main" xmlns="" val="1189714845"/>
                    </a:ext>
                  </a:extLst>
                </a:gridCol>
                <a:gridCol w="2682450">
                  <a:extLst>
                    <a:ext uri="{9D8B030D-6E8A-4147-A177-3AD203B41FA5}">
                      <a16:colId xmlns:a16="http://schemas.microsoft.com/office/drawing/2014/main" xmlns="" val="386581494"/>
                    </a:ext>
                  </a:extLst>
                </a:gridCol>
                <a:gridCol w="659900">
                  <a:extLst>
                    <a:ext uri="{9D8B030D-6E8A-4147-A177-3AD203B41FA5}">
                      <a16:colId xmlns:a16="http://schemas.microsoft.com/office/drawing/2014/main" xmlns="" val="3075118992"/>
                    </a:ext>
                  </a:extLst>
                </a:gridCol>
              </a:tblGrid>
              <a:tr h="237258">
                <a:tc gridSpan="4">
                  <a:txBody>
                    <a:bodyPr/>
                    <a:lstStyle/>
                    <a:p>
                      <a:pPr algn="ctr" fontAlgn="ctr"/>
                      <a:r>
                        <a:rPr lang="fr-FR" sz="700" b="1" i="0" u="none" strike="noStrike" dirty="0">
                          <a:effectLst/>
                          <a:latin typeface="Arial" panose="020B0604020202020204" pitchFamily="34" charset="0"/>
                        </a:rPr>
                        <a:t> COMPTE DE RESULTAT 2017/2018 </a:t>
                      </a:r>
                    </a:p>
                  </a:txBody>
                  <a:tcPr marL="4642" marR="4642" marT="46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357890480"/>
                  </a:ext>
                </a:extLst>
              </a:tr>
              <a:tr h="231328">
                <a:tc gridSpan="2">
                  <a:txBody>
                    <a:bodyPr/>
                    <a:lstStyle/>
                    <a:p>
                      <a:pPr algn="ctr" fontAlgn="ctr"/>
                      <a:r>
                        <a:rPr lang="fr-FR" sz="700" b="1" i="0" u="none" strike="noStrike">
                          <a:effectLst/>
                          <a:latin typeface="Arial" panose="020B0604020202020204" pitchFamily="34" charset="0"/>
                        </a:rPr>
                        <a:t>RECETTES</a:t>
                      </a:r>
                    </a:p>
                  </a:txBody>
                  <a:tcPr marL="4642" marR="4642" marT="46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fr-FR"/>
                    </a:p>
                  </a:txBody>
                  <a:tcPr/>
                </a:tc>
                <a:tc gridSpan="2">
                  <a:txBody>
                    <a:bodyPr/>
                    <a:lstStyle/>
                    <a:p>
                      <a:pPr algn="ctr" fontAlgn="ctr"/>
                      <a:r>
                        <a:rPr lang="fr-FR" sz="700" b="1" i="0" u="none" strike="noStrike">
                          <a:effectLst/>
                          <a:latin typeface="Arial" panose="020B0604020202020204" pitchFamily="34" charset="0"/>
                        </a:rPr>
                        <a:t>DEPENSES</a:t>
                      </a:r>
                    </a:p>
                  </a:txBody>
                  <a:tcPr marL="4642" marR="4642" marT="46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fr-FR"/>
                    </a:p>
                  </a:txBody>
                  <a:tcPr/>
                </a:tc>
                <a:extLst>
                  <a:ext uri="{0D108BD9-81ED-4DB2-BD59-A6C34878D82A}">
                    <a16:rowId xmlns:a16="http://schemas.microsoft.com/office/drawing/2014/main" xmlns="" val="2653632009"/>
                  </a:ext>
                </a:extLst>
              </a:tr>
              <a:tr h="148287">
                <a:tc>
                  <a:txBody>
                    <a:bodyPr/>
                    <a:lstStyle/>
                    <a:p>
                      <a:pPr algn="l" fontAlgn="b"/>
                      <a:r>
                        <a:rPr lang="fr-FR" sz="700" b="1" i="0" u="none" strike="noStrike">
                          <a:effectLst/>
                          <a:latin typeface="Arial" panose="020B0604020202020204" pitchFamily="34" charset="0"/>
                        </a:rPr>
                        <a:t>Recettes sportives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1" i="0" u="none" strike="noStrike">
                          <a:effectLst/>
                          <a:latin typeface="Arial" panose="020B0604020202020204" pitchFamily="34" charset="0"/>
                        </a:rPr>
                        <a:t>Dépenses sportives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341721725"/>
                  </a:ext>
                </a:extLst>
              </a:tr>
              <a:tr h="148287">
                <a:tc>
                  <a:txBody>
                    <a:bodyPr/>
                    <a:lstStyle/>
                    <a:p>
                      <a:pPr algn="l" fontAlgn="b"/>
                      <a:r>
                        <a:rPr lang="fr-FR" sz="700" b="0" i="0" u="none" strike="noStrike">
                          <a:effectLst/>
                          <a:latin typeface="Arial" panose="020B0604020202020204" pitchFamily="34" charset="0"/>
                        </a:rPr>
                        <a:t>Cotisations (licenciés + autres membres)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313902</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Licences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53735</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502979827"/>
                  </a:ext>
                </a:extLst>
              </a:tr>
              <a:tr h="151252">
                <a:tc>
                  <a:txBody>
                    <a:bodyPr/>
                    <a:lstStyle/>
                    <a:p>
                      <a:pPr algn="l" fontAlgn="b"/>
                      <a:r>
                        <a:rPr lang="fr-FR" sz="700" b="0" i="0" u="none" strike="noStrike">
                          <a:effectLst/>
                          <a:latin typeface="Arial" panose="020B0604020202020204" pitchFamily="34" charset="0"/>
                        </a:rPr>
                        <a:t>Recettes stages écoles de sport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12082</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Dépenses école de sport</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2581851376"/>
                  </a:ext>
                </a:extLst>
              </a:tr>
              <a:tr h="151252">
                <a:tc>
                  <a:txBody>
                    <a:bodyPr/>
                    <a:lstStyle/>
                    <a:p>
                      <a:pPr algn="l" fontAlgn="b"/>
                      <a:r>
                        <a:rPr lang="fr-FR" sz="700" b="0" i="0" u="none" strike="noStrike">
                          <a:effectLst/>
                          <a:latin typeface="Arial" panose="020B0604020202020204" pitchFamily="34" charset="0"/>
                        </a:rPr>
                        <a:t>Recettes centre d'entrainement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 Frais de déplace.(hôtel, repas, transport)</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19162</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4062933848"/>
                  </a:ext>
                </a:extLst>
              </a:tr>
              <a:tr h="151252">
                <a:tc>
                  <a:txBody>
                    <a:bodyPr/>
                    <a:lstStyle/>
                    <a:p>
                      <a:pPr algn="l" fontAlgn="b"/>
                      <a:r>
                        <a:rPr lang="fr-FR" sz="700" b="0" i="0" u="none" strike="noStrike">
                          <a:effectLst/>
                          <a:latin typeface="Arial" panose="020B0604020202020204" pitchFamily="34" charset="0"/>
                        </a:rPr>
                        <a:t>Participation des adhérents stages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7202</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 Formation encadrants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7107</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84140831"/>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Frais de déplace.compét (hôtel, repas, transport)</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22384</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4224648358"/>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Frais arbitrage, juges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2365</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562291710"/>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Petits équipe.sportifs (ex : pharmacie, ballons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7797</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901863450"/>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Indemnités versés aux entraîneurs (F.déplts)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45891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997703196"/>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Engagements compétition</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7003</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4192927578"/>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l" fontAlgn="b"/>
                      <a:r>
                        <a:rPr lang="fr-FR" sz="700" b="0" i="0" u="none" strike="noStrike">
                          <a:effectLst/>
                          <a:latin typeface="Arial" panose="020B0604020202020204" pitchFamily="34" charset="0"/>
                        </a:rPr>
                        <a:t>Viste hopital Larrey</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0" i="0" u="none" strike="noStrike">
                          <a:effectLst/>
                          <a:latin typeface="Arial" panose="020B0604020202020204" pitchFamily="34" charset="0"/>
                        </a:rPr>
                        <a:t>3160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3130205977"/>
                  </a:ext>
                </a:extLst>
              </a:tr>
              <a:tr h="151252">
                <a:tc>
                  <a:txBody>
                    <a:bodyPr/>
                    <a:lstStyle/>
                    <a:p>
                      <a:pPr algn="r" fontAlgn="b"/>
                      <a:r>
                        <a:rPr lang="fr-FR" sz="700" b="1" i="0" u="none" strike="noStrike">
                          <a:effectLst/>
                          <a:latin typeface="Arial" panose="020B0604020202020204" pitchFamily="34" charset="0"/>
                        </a:rPr>
                        <a:t>TOTAL 1</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1" i="0" u="none" strike="noStrike">
                          <a:effectLst/>
                          <a:latin typeface="Arial" panose="020B0604020202020204" pitchFamily="34" charset="0"/>
                        </a:rPr>
                        <a:t>333186</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1" i="0" u="none" strike="noStrike">
                          <a:effectLst/>
                          <a:latin typeface="Arial" panose="020B0604020202020204" pitchFamily="34" charset="0"/>
                        </a:rPr>
                        <a:t>TOTAL 1</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r" fontAlgn="b"/>
                      <a:r>
                        <a:rPr lang="fr-FR" sz="700" b="1" i="0" u="none" strike="noStrike">
                          <a:effectLst/>
                          <a:latin typeface="Arial" panose="020B0604020202020204" pitchFamily="34" charset="0"/>
                        </a:rPr>
                        <a:t>168604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2377474580"/>
                  </a:ext>
                </a:extLst>
              </a:tr>
              <a:tr h="151252">
                <a:tc>
                  <a:txBody>
                    <a:bodyPr/>
                    <a:lstStyle/>
                    <a:p>
                      <a:pPr algn="l" fontAlgn="b"/>
                      <a:r>
                        <a:rPr lang="fr-FR" sz="700" b="1" i="0" u="none" strike="noStrike">
                          <a:effectLst/>
                          <a:latin typeface="Arial" panose="020B0604020202020204" pitchFamily="34" charset="0"/>
                        </a:rPr>
                        <a:t>Manifestations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1" i="0" u="none" strike="noStrike">
                          <a:effectLst/>
                          <a:latin typeface="Arial" panose="020B0604020202020204" pitchFamily="34" charset="0"/>
                        </a:rPr>
                        <a:t>Manifestations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2579597742"/>
                  </a:ext>
                </a:extLst>
              </a:tr>
              <a:tr h="151252">
                <a:tc>
                  <a:txBody>
                    <a:bodyPr/>
                    <a:lstStyle/>
                    <a:p>
                      <a:pPr algn="l" fontAlgn="b"/>
                      <a:r>
                        <a:rPr lang="fr-FR" sz="700" b="0" i="0" u="none" strike="noStrike">
                          <a:effectLst/>
                          <a:latin typeface="Arial" panose="020B0604020202020204" pitchFamily="34" charset="0"/>
                        </a:rPr>
                        <a:t>Recettes fête du club, repas, portes ouvertes etc...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0" i="0" u="none" strike="noStrike">
                          <a:effectLst/>
                          <a:latin typeface="Arial" panose="020B0604020202020204" pitchFamily="34" charset="0"/>
                        </a:rPr>
                        <a:t>4010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Dépenses : manifestations, compétitons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0" i="0" u="none" strike="noStrike">
                          <a:effectLst/>
                          <a:latin typeface="Arial" panose="020B0604020202020204" pitchFamily="34" charset="0"/>
                        </a:rPr>
                        <a:t>24638</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425349802"/>
                  </a:ext>
                </a:extLst>
              </a:tr>
              <a:tr h="151252">
                <a:tc>
                  <a:txBody>
                    <a:bodyPr/>
                    <a:lstStyle/>
                    <a:p>
                      <a:pPr algn="l" fontAlgn="b"/>
                      <a:r>
                        <a:rPr lang="fr-FR" sz="700" b="0" i="0" u="none" strike="noStrike">
                          <a:effectLst/>
                          <a:latin typeface="Arial" panose="020B0604020202020204" pitchFamily="34" charset="0"/>
                        </a:rPr>
                        <a:t>Engagements (tournois, concours etc.…)</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2248916366"/>
                  </a:ext>
                </a:extLst>
              </a:tr>
              <a:tr h="151252">
                <a:tc>
                  <a:txBody>
                    <a:bodyPr/>
                    <a:lstStyle/>
                    <a:p>
                      <a:pPr algn="l" fontAlgn="b"/>
                      <a:r>
                        <a:rPr lang="fr-FR" sz="700" b="0" i="0" u="none" strike="noStrike">
                          <a:effectLst/>
                          <a:latin typeface="Arial" panose="020B0604020202020204" pitchFamily="34" charset="0"/>
                        </a:rPr>
                        <a:t>Autres (à préciser) entrées competitions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0" i="0" u="none" strike="noStrike">
                          <a:effectLst/>
                          <a:latin typeface="Arial" panose="020B0604020202020204" pitchFamily="34" charset="0"/>
                        </a:rPr>
                        <a:t>8144</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2896060235"/>
                  </a:ext>
                </a:extLst>
              </a:tr>
              <a:tr h="151252">
                <a:tc>
                  <a:txBody>
                    <a:bodyPr/>
                    <a:lstStyle/>
                    <a:p>
                      <a:pPr algn="r" fontAlgn="b"/>
                      <a:r>
                        <a:rPr lang="fr-FR" sz="700" b="1" i="0" u="none" strike="noStrike">
                          <a:effectLst/>
                          <a:latin typeface="Arial" panose="020B0604020202020204" pitchFamily="34" charset="0"/>
                        </a:rPr>
                        <a:t>TOTAL 2</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1" i="0" u="none" strike="noStrike">
                          <a:effectLst/>
                          <a:latin typeface="Arial" panose="020B0604020202020204" pitchFamily="34" charset="0"/>
                        </a:rPr>
                        <a:t>12154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1" i="0" u="none" strike="noStrike">
                          <a:effectLst/>
                          <a:latin typeface="Arial" panose="020B0604020202020204" pitchFamily="34" charset="0"/>
                        </a:rPr>
                        <a:t>TOTAL 2</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fr-FR" sz="700" b="1" i="0" u="none" strike="noStrike">
                          <a:effectLst/>
                          <a:latin typeface="Arial" panose="020B0604020202020204" pitchFamily="34" charset="0"/>
                        </a:rPr>
                        <a:t>24638</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4099245104"/>
                  </a:ext>
                </a:extLst>
              </a:tr>
              <a:tr h="151252">
                <a:tc>
                  <a:txBody>
                    <a:bodyPr/>
                    <a:lstStyle/>
                    <a:p>
                      <a:pPr algn="l" fontAlgn="b"/>
                      <a:r>
                        <a:rPr lang="fr-FR" sz="700" b="1" i="0" u="none" strike="noStrike">
                          <a:effectLst/>
                          <a:latin typeface="Arial" panose="020B0604020202020204" pitchFamily="34" charset="0"/>
                        </a:rPr>
                        <a:t>Fonctionnement</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1" i="0" u="none" strike="noStrike">
                          <a:effectLst/>
                          <a:latin typeface="Arial" panose="020B0604020202020204" pitchFamily="34" charset="0"/>
                        </a:rPr>
                        <a:t>Fonctionnement</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412022090"/>
                  </a:ext>
                </a:extLst>
              </a:tr>
              <a:tr h="151252">
                <a:tc>
                  <a:txBody>
                    <a:bodyPr/>
                    <a:lstStyle/>
                    <a:p>
                      <a:pPr algn="l" fontAlgn="b"/>
                      <a:r>
                        <a:rPr lang="fr-FR" sz="700" b="0" i="0" u="none" strike="noStrike">
                          <a:effectLst/>
                          <a:latin typeface="Arial" panose="020B0604020202020204" pitchFamily="34" charset="0"/>
                        </a:rPr>
                        <a:t>Subvention Mairie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85000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Salaires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194291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967762082"/>
                  </a:ext>
                </a:extLst>
              </a:tr>
              <a:tr h="151252">
                <a:tc>
                  <a:txBody>
                    <a:bodyPr/>
                    <a:lstStyle/>
                    <a:p>
                      <a:pPr algn="l" fontAlgn="b"/>
                      <a:r>
                        <a:rPr lang="fr-FR" sz="700" b="0" i="0" u="none" strike="noStrike">
                          <a:effectLst/>
                          <a:latin typeface="Arial" panose="020B0604020202020204" pitchFamily="34" charset="0"/>
                        </a:rPr>
                        <a:t>Subvention autres (FNDS, Fédération,…)</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16009</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Charges sociales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72891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078708812"/>
                  </a:ext>
                </a:extLst>
              </a:tr>
              <a:tr h="148287">
                <a:tc>
                  <a:txBody>
                    <a:bodyPr/>
                    <a:lstStyle/>
                    <a:p>
                      <a:pPr algn="l" fontAlgn="b"/>
                      <a:r>
                        <a:rPr lang="fr-FR" sz="700" b="0" i="0" u="none" strike="noStrike">
                          <a:effectLst/>
                          <a:latin typeface="Arial" panose="020B0604020202020204" pitchFamily="34" charset="0"/>
                        </a:rPr>
                        <a:t>Sponsors Mecenat</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13550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Fournitures administratives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787</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29100109"/>
                  </a:ext>
                </a:extLst>
              </a:tr>
              <a:tr h="151252">
                <a:tc>
                  <a:txBody>
                    <a:bodyPr/>
                    <a:lstStyle/>
                    <a:p>
                      <a:pPr algn="l" fontAlgn="b"/>
                      <a:r>
                        <a:rPr lang="fr-FR" sz="700" b="0" i="0" u="none" strike="noStrike">
                          <a:effectLst/>
                          <a:latin typeface="Arial" panose="020B0604020202020204" pitchFamily="34" charset="0"/>
                        </a:rPr>
                        <a:t>Aide à l'emploi</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13358</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Affranchissements - téléphone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2716</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398179367"/>
                  </a:ext>
                </a:extLst>
              </a:tr>
              <a:tr h="151252">
                <a:tc>
                  <a:txBody>
                    <a:bodyPr/>
                    <a:lstStyle/>
                    <a:p>
                      <a:pPr algn="l" fontAlgn="b"/>
                      <a:r>
                        <a:rPr lang="fr-FR" sz="700" b="0" i="0" u="none" strike="noStrike">
                          <a:effectLst/>
                          <a:latin typeface="Arial" panose="020B0604020202020204" pitchFamily="34" charset="0"/>
                        </a:rPr>
                        <a:t>Intérêts bancaires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330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Cadeaux Dons (ex : fleurs)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8975</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76581304"/>
                  </a:ext>
                </a:extLst>
              </a:tr>
              <a:tr h="151252">
                <a:tc>
                  <a:txBody>
                    <a:bodyPr/>
                    <a:lstStyle/>
                    <a:p>
                      <a:pPr algn="l" fontAlgn="b"/>
                      <a:r>
                        <a:rPr lang="fr-FR" sz="700" b="0" i="0" u="none" strike="noStrike">
                          <a:effectLst/>
                          <a:latin typeface="Arial" panose="020B0604020202020204" pitchFamily="34" charset="0"/>
                        </a:rPr>
                        <a:t>Personnel facturé</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4715</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Hebergement internet, location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9508</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946724732"/>
                  </a:ext>
                </a:extLst>
              </a:tr>
              <a:tr h="151252">
                <a:tc>
                  <a:txBody>
                    <a:bodyPr/>
                    <a:lstStyle/>
                    <a:p>
                      <a:pPr algn="l" fontAlgn="b"/>
                      <a:r>
                        <a:rPr lang="fr-FR" sz="700" b="0" i="0" u="none" strike="noStrike">
                          <a:effectLst/>
                          <a:latin typeface="Arial" panose="020B0604020202020204" pitchFamily="34" charset="0"/>
                        </a:rPr>
                        <a:t>Matériel facturé</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Maintenance informatique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2198</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827711396"/>
                  </a:ext>
                </a:extLst>
              </a:tr>
              <a:tr h="151252">
                <a:tc>
                  <a:txBody>
                    <a:bodyPr/>
                    <a:lstStyle/>
                    <a:p>
                      <a:pPr algn="l" fontAlgn="b"/>
                      <a:r>
                        <a:rPr lang="fr-FR" sz="700" b="0" i="0" u="none" strike="noStrike">
                          <a:effectLst/>
                          <a:latin typeface="Arial" panose="020B0604020202020204" pitchFamily="34" charset="0"/>
                        </a:rPr>
                        <a:t>Frais divers de gestion courante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379</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Sacem</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1803</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382722057"/>
                  </a:ext>
                </a:extLst>
              </a:tr>
              <a:tr h="151252">
                <a:tc>
                  <a:txBody>
                    <a:bodyPr/>
                    <a:lstStyle/>
                    <a:p>
                      <a:pPr algn="l" fontAlgn="b"/>
                      <a:r>
                        <a:rPr lang="fr-FR" sz="700" b="0" i="0" u="none" strike="noStrike">
                          <a:effectLst/>
                          <a:latin typeface="Arial" panose="020B0604020202020204" pitchFamily="34" charset="0"/>
                        </a:rPr>
                        <a:t>Accompagnement HN reçu</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11804</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accompagnement HN versé</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11960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382074288"/>
                  </a:ext>
                </a:extLst>
              </a:tr>
              <a:tr h="151252">
                <a:tc>
                  <a:txBody>
                    <a:bodyPr/>
                    <a:lstStyle/>
                    <a:p>
                      <a:pPr algn="l" fontAlgn="b"/>
                      <a:r>
                        <a:rPr lang="fr-FR" sz="700" b="0" i="0" u="none" strike="noStrike">
                          <a:effectLst/>
                          <a:latin typeface="Arial" panose="020B0604020202020204" pitchFamily="34" charset="0"/>
                        </a:rPr>
                        <a:t>Conseil Régional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22286</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Assurance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3573</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575122262"/>
                  </a:ext>
                </a:extLst>
              </a:tr>
              <a:tr h="151252">
                <a:tc>
                  <a:txBody>
                    <a:bodyPr/>
                    <a:lstStyle/>
                    <a:p>
                      <a:pPr algn="l" fontAlgn="b"/>
                      <a:r>
                        <a:rPr lang="fr-FR" sz="700" b="0" i="0" u="none" strike="noStrike">
                          <a:effectLst/>
                          <a:latin typeface="Arial" panose="020B0604020202020204" pitchFamily="34" charset="0"/>
                        </a:rPr>
                        <a:t>Cession praticable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5700</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Publicité</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1052</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186965033"/>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Deplacements administratifs dons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341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420696795"/>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Divers : Ch. Bancaires, amortissements…</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8871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88699455"/>
                  </a:ext>
                </a:extLst>
              </a:tr>
              <a:tr h="151252">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700" b="0" i="0" u="none" strike="noStrike">
                          <a:effectLst/>
                          <a:latin typeface="Arial" panose="020B0604020202020204" pitchFamily="34" charset="0"/>
                        </a:rPr>
                        <a:t>Entretien véhicule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0" i="0" u="none" strike="noStrike">
                          <a:effectLst/>
                          <a:latin typeface="Arial" panose="020B0604020202020204" pitchFamily="34" charset="0"/>
                        </a:rPr>
                        <a:t>326</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720571576"/>
                  </a:ext>
                </a:extLst>
              </a:tr>
              <a:tr h="151252">
                <a:tc>
                  <a:txBody>
                    <a:bodyPr/>
                    <a:lstStyle/>
                    <a:p>
                      <a:pPr algn="r" fontAlgn="b"/>
                      <a:r>
                        <a:rPr lang="fr-FR" sz="700" b="1" i="0" u="none" strike="noStrike">
                          <a:effectLst/>
                          <a:latin typeface="Arial" panose="020B0604020202020204" pitchFamily="34" charset="0"/>
                        </a:rPr>
                        <a:t>TOTAL 3</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1" i="0" u="none" strike="noStrike">
                          <a:effectLst/>
                          <a:latin typeface="Arial" panose="020B0604020202020204" pitchFamily="34" charset="0"/>
                        </a:rPr>
                        <a:t>173131</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1" i="0" u="none" strike="noStrike">
                          <a:effectLst/>
                          <a:latin typeface="Arial" panose="020B0604020202020204" pitchFamily="34" charset="0"/>
                        </a:rPr>
                        <a:t>TOTAL 3</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700" b="1" i="0" u="none" strike="noStrike">
                          <a:effectLst/>
                          <a:latin typeface="Arial" panose="020B0604020202020204" pitchFamily="34" charset="0"/>
                        </a:rPr>
                        <a:t>319292</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627879488"/>
                  </a:ext>
                </a:extLst>
              </a:tr>
              <a:tr h="151252">
                <a:tc>
                  <a:txBody>
                    <a:bodyPr/>
                    <a:lstStyle/>
                    <a:p>
                      <a:pPr algn="l" fontAlgn="b"/>
                      <a:r>
                        <a:rPr lang="fr-FR" sz="700" b="1" i="0" u="none" strike="noStrike">
                          <a:effectLst/>
                          <a:latin typeface="Arial" panose="020B0604020202020204" pitchFamily="34" charset="0"/>
                        </a:rPr>
                        <a:t>Divers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1" i="0" u="none" strike="noStrike">
                          <a:effectLst/>
                          <a:latin typeface="Arial" panose="020B0604020202020204" pitchFamily="34" charset="0"/>
                        </a:rPr>
                        <a:t>Divers</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292609256"/>
                  </a:ext>
                </a:extLst>
              </a:tr>
              <a:tr h="151252">
                <a:tc>
                  <a:txBody>
                    <a:bodyPr/>
                    <a:lstStyle/>
                    <a:p>
                      <a:pPr algn="l" fontAlgn="b"/>
                      <a:r>
                        <a:rPr lang="fr-FR" sz="700" b="0" i="0" u="none" strike="noStrike">
                          <a:effectLst/>
                          <a:latin typeface="Arial" panose="020B0604020202020204" pitchFamily="34" charset="0"/>
                        </a:rPr>
                        <a:t>Ventes buvette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0" i="0" u="none" strike="noStrike">
                          <a:effectLst/>
                          <a:latin typeface="Arial" panose="020B0604020202020204" pitchFamily="34" charset="0"/>
                        </a:rPr>
                        <a:t>22541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Achats buvette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0" i="0" u="none" strike="noStrike">
                          <a:effectLst/>
                          <a:latin typeface="Arial" panose="020B0604020202020204" pitchFamily="34" charset="0"/>
                        </a:rPr>
                        <a:t>10231</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4010730887"/>
                  </a:ext>
                </a:extLst>
              </a:tr>
              <a:tr h="151252">
                <a:tc>
                  <a:txBody>
                    <a:bodyPr/>
                    <a:lstStyle/>
                    <a:p>
                      <a:pPr algn="l" fontAlgn="b"/>
                      <a:r>
                        <a:rPr lang="fr-FR" sz="700" b="0" i="0" u="none" strike="noStrike">
                          <a:effectLst/>
                          <a:latin typeface="Arial" panose="020B0604020202020204" pitchFamily="34" charset="0"/>
                        </a:rPr>
                        <a:t>Ventes boutique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0" i="0" u="none" strike="noStrike">
                          <a:effectLst/>
                          <a:latin typeface="Arial" panose="020B0604020202020204" pitchFamily="34" charset="0"/>
                        </a:rPr>
                        <a:t>26943</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Achats boutique</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0" i="0" u="none" strike="noStrike">
                          <a:effectLst/>
                          <a:latin typeface="Arial" panose="020B0604020202020204" pitchFamily="34" charset="0"/>
                        </a:rPr>
                        <a:t>27999</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974140257"/>
                  </a:ext>
                </a:extLst>
              </a:tr>
              <a:tr h="151252">
                <a:tc>
                  <a:txBody>
                    <a:bodyPr/>
                    <a:lstStyle/>
                    <a:p>
                      <a:pPr algn="l" fontAlgn="b"/>
                      <a:r>
                        <a:rPr lang="fr-FR" sz="700" b="0" i="0" u="none" strike="noStrike">
                          <a:effectLst/>
                          <a:latin typeface="Arial" panose="020B0604020202020204" pitchFamily="34" charset="0"/>
                        </a:rPr>
                        <a:t>Autres (à préciser)</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fr-FR" sz="700" b="0" i="0" u="none" strike="noStrike">
                          <a:effectLst/>
                          <a:latin typeface="Arial" panose="020B0604020202020204" pitchFamily="34" charset="0"/>
                        </a:rPr>
                        <a:t> </a:t>
                      </a:r>
                    </a:p>
                  </a:txBody>
                  <a:tcPr marL="4642" marR="4642" marT="46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528909076"/>
                  </a:ext>
                </a:extLst>
              </a:tr>
              <a:tr h="151252">
                <a:tc>
                  <a:txBody>
                    <a:bodyPr/>
                    <a:lstStyle/>
                    <a:p>
                      <a:pPr algn="r" fontAlgn="b"/>
                      <a:r>
                        <a:rPr lang="fr-FR" sz="700" b="1" i="0" u="none" strike="noStrike">
                          <a:effectLst/>
                          <a:latin typeface="Arial" panose="020B0604020202020204" pitchFamily="34" charset="0"/>
                        </a:rPr>
                        <a:t>TOTAL 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1" i="0" u="none" strike="noStrike">
                          <a:effectLst/>
                          <a:latin typeface="Arial" panose="020B0604020202020204" pitchFamily="34" charset="0"/>
                        </a:rPr>
                        <a:t>49484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1" i="0" u="none" strike="noStrike">
                          <a:effectLst/>
                          <a:latin typeface="Arial" panose="020B0604020202020204" pitchFamily="34" charset="0"/>
                        </a:rPr>
                        <a:t>TOTAL 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r" fontAlgn="b"/>
                      <a:r>
                        <a:rPr lang="fr-FR" sz="700" b="1" i="0" u="none" strike="noStrike">
                          <a:effectLst/>
                          <a:latin typeface="Arial" panose="020B0604020202020204" pitchFamily="34" charset="0"/>
                        </a:rPr>
                        <a:t>38230</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620082722"/>
                  </a:ext>
                </a:extLst>
              </a:tr>
              <a:tr h="219464">
                <a:tc>
                  <a:txBody>
                    <a:bodyPr/>
                    <a:lstStyle/>
                    <a:p>
                      <a:pPr algn="r" fontAlgn="b"/>
                      <a:r>
                        <a:rPr lang="fr-FR" sz="700" b="1" i="0" u="none" strike="noStrike">
                          <a:effectLst/>
                          <a:latin typeface="Arial" panose="020B0604020202020204" pitchFamily="34" charset="0"/>
                        </a:rPr>
                        <a:t>TOTAUX : Total 1 +…..+ Total 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r" fontAlgn="b"/>
                      <a:r>
                        <a:rPr lang="fr-FR" sz="700" b="1" i="0" u="none" strike="noStrike">
                          <a:effectLst/>
                          <a:latin typeface="Arial" panose="020B0604020202020204" pitchFamily="34" charset="0"/>
                        </a:rPr>
                        <a:t>567955</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r" fontAlgn="b"/>
                      <a:r>
                        <a:rPr lang="fr-FR" sz="700" b="1" i="0" u="none" strike="noStrike">
                          <a:effectLst/>
                          <a:latin typeface="Arial" panose="020B0604020202020204" pitchFamily="34" charset="0"/>
                        </a:rPr>
                        <a:t>TOTAUX : Total 1 + ….. + Total 4</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r" fontAlgn="b"/>
                      <a:r>
                        <a:rPr lang="fr-FR" sz="700" b="1" i="0" u="none" strike="noStrike">
                          <a:effectLst/>
                          <a:latin typeface="Arial" panose="020B0604020202020204" pitchFamily="34" charset="0"/>
                        </a:rPr>
                        <a:t>550813</a:t>
                      </a:r>
                    </a:p>
                  </a:txBody>
                  <a:tcPr marL="4642" marR="4642" marT="46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xmlns="" val="526463105"/>
                  </a:ext>
                </a:extLst>
              </a:tr>
              <a:tr h="231328">
                <a:tc gridSpan="4">
                  <a:txBody>
                    <a:bodyPr/>
                    <a:lstStyle/>
                    <a:p>
                      <a:pPr algn="ctr" fontAlgn="ctr"/>
                      <a:r>
                        <a:rPr lang="fr-FR" sz="700" b="1" i="0" u="none" strike="noStrike" dirty="0">
                          <a:effectLst/>
                          <a:latin typeface="Arial" panose="020B0604020202020204" pitchFamily="34" charset="0"/>
                        </a:rPr>
                        <a:t>             Résultat: + 17148€            </a:t>
                      </a:r>
                    </a:p>
                  </a:txBody>
                  <a:tcPr marL="4642" marR="4642" marT="46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478754425"/>
                  </a:ext>
                </a:extLst>
              </a:tr>
            </a:tbl>
          </a:graphicData>
        </a:graphic>
      </p:graphicFrame>
      <p:sp>
        <p:nvSpPr>
          <p:cNvPr id="9" name="Rectangle 8">
            <a:extLst>
              <a:ext uri="{FF2B5EF4-FFF2-40B4-BE49-F238E27FC236}">
                <a16:creationId xmlns:a16="http://schemas.microsoft.com/office/drawing/2014/main" xmlns="" id="{B62474DA-916B-49EC-9024-059B42B7BF68}"/>
              </a:ext>
            </a:extLst>
          </p:cNvPr>
          <p:cNvSpPr/>
          <p:nvPr/>
        </p:nvSpPr>
        <p:spPr>
          <a:xfrm>
            <a:off x="8934450" y="1305342"/>
            <a:ext cx="3127184" cy="2123658"/>
          </a:xfrm>
          <a:prstGeom prst="rect">
            <a:avLst/>
          </a:prstGeom>
          <a:ln w="9525">
            <a:solidFill>
              <a:schemeClr val="tx1"/>
            </a:solidFill>
          </a:ln>
        </p:spPr>
        <p:txBody>
          <a:bodyPr wrap="square">
            <a:spAutoFit/>
          </a:bodyPr>
          <a:lstStyle/>
          <a:p>
            <a:pPr algn="ctr"/>
            <a:r>
              <a:rPr lang="fr-FR" sz="4400" dirty="0">
                <a:solidFill>
                  <a:srgbClr val="C00000"/>
                </a:solidFill>
                <a:latin typeface="Calibri" panose="020F0502020204030204" pitchFamily="34" charset="0"/>
                <a:ea typeface="+mj-ea"/>
                <a:cs typeface="Calibri" panose="020F0502020204030204" pitchFamily="34" charset="0"/>
              </a:rPr>
              <a:t>Compte de résultat 2017-2018</a:t>
            </a:r>
            <a:endParaRPr lang="fr-FR" sz="4400" dirty="0"/>
          </a:p>
        </p:txBody>
      </p:sp>
    </p:spTree>
    <p:extLst>
      <p:ext uri="{BB962C8B-B14F-4D97-AF65-F5344CB8AC3E}">
        <p14:creationId xmlns:p14="http://schemas.microsoft.com/office/powerpoint/2010/main" val="1541855534"/>
      </p:ext>
    </p:extLst>
  </p:cSld>
  <p:clrMapOvr>
    <a:masterClrMapping/>
  </p:clrMapOvr>
</p:sld>
</file>

<file path=ppt/theme/theme1.xml><?xml version="1.0" encoding="utf-8"?>
<a:theme xmlns:a="http://schemas.openxmlformats.org/drawingml/2006/main" name="Brin">
  <a:themeElements>
    <a:clrScheme name="EGC">
      <a:dk1>
        <a:srgbClr val="233352"/>
      </a:dk1>
      <a:lt1>
        <a:sysClr val="window" lastClr="FFFFFF"/>
      </a:lt1>
      <a:dk2>
        <a:srgbClr val="9E7676"/>
      </a:dk2>
      <a:lt2>
        <a:srgbClr val="005985"/>
      </a:lt2>
      <a:accent1>
        <a:srgbClr val="632423"/>
      </a:accent1>
      <a:accent2>
        <a:srgbClr val="C00000"/>
      </a:accent2>
      <a:accent3>
        <a:srgbClr val="4F6128"/>
      </a:accent3>
      <a:accent4>
        <a:srgbClr val="8064A2"/>
      </a:accent4>
      <a:accent5>
        <a:srgbClr val="4BACC6"/>
      </a:accent5>
      <a:accent6>
        <a:srgbClr val="F79646"/>
      </a:accent6>
      <a:hlink>
        <a:srgbClr val="0000FF"/>
      </a:hlink>
      <a:folHlink>
        <a:srgbClr val="800080"/>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pptEGC.potx" id="{C7D30447-36A3-43F6-9A66-2A56E80597A3}" vid="{2C22631F-B97B-482E-BB7C-4FA94A4C36CB}"/>
    </a:ext>
  </a:extLst>
</a:theme>
</file>

<file path=docProps/app.xml><?xml version="1.0" encoding="utf-8"?>
<Properties xmlns="http://schemas.openxmlformats.org/officeDocument/2006/extended-properties" xmlns:vt="http://schemas.openxmlformats.org/officeDocument/2006/docPropsVTypes">
  <TotalTime>1</TotalTime>
  <Words>1332</Words>
  <Application>Microsoft Macintosh PowerPoint</Application>
  <PresentationFormat>Personnalisé</PresentationFormat>
  <Paragraphs>552</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Brin</vt:lpstr>
      <vt:lpstr>Assemblée générale 2017-2018</vt:lpstr>
      <vt:lpstr>Sommaire</vt:lpstr>
      <vt:lpstr>Adoption du compte-rendu de l’assemblée générale du 18 janvier 2018 pour la saison 2016-2017 </vt:lpstr>
      <vt:lpstr>Résolution IV : L’assemblée générale, après avoir pris connaissance du rapport technique et du rapport d’activité 2016/2017 les approuve. Le rapport technique a été présenté par les responsables techniques :  GAF: Julie BOUSQUET ; GAF HA: Marion ETCHEBERRY ; GAM/TRAMP : Frédéric LATGE ;  GR: Andreea STOIAN- GPT: Benoit LARRIEU ;                                                                      TEAMGYM: Mathilde LALANNE ;  Et le rapport d’activité par la responsable technique générale Mathilde LALANNE. Contre : 0        Abstention : 0              Les rapports techniques et d’activités sont adoptés à l’unanimité Résolution V : L’assemblée générale, après avoir pris connaissance des modifications apportées au règlement intérieur du club l’approuve dans sa rédaction proposée. Le règlement intérieur à été présenté par le président Frédéric VENOUIL. Contre : 0        Abstention : 0  Le règlement intérieur est adopté à l’unanimité Résolution VI :  L’assemblée générale, après avoir pris connaissance du projet éducatif du club l’approuve dans sa rédaction proposée. Le projet éducatif a été présenté par le président Frédéric VENOUIL. Contre : 0        Abstention : 0            Le projet éducatif est adopté à l’unanimité Résolution VII : L’assemblée générale, après avoir entendu le rapport d’orientation et pris connaissance du budget prévisionnel 2017/2018 approuve ce budget. Le rapport d’orientation à été présenté par le président Frédéric VENOUIL. Le budget prévisionnel a été présenté par Colette BAILLADE, trésorière du club. Contre : 0        Abstention : 0              Le budget prévisionnel est adopté à l’unanimité. Résolution VIII :  L’assemblée générale élit au comité directeur les membres suivants : Maryse BINOT-BRAQUE, Candice LAGARRIGUE, Marie-Claire LEGORRE, Pierre THEVENET, Patricia PEREZ, Marlène RIGABERT.   Contre : 0        Abstention : 0 Les nouveaux membres du comité directeur sont élus à l’unanimité. Résolution IX : L’assemblée générale donne tous pouvoirs aux porteurs de copies ou d’extraits certifiés conformes des procès verbaux de la présente réunion pour accomplir toutes les formalités légales et administratives de publication. Contre : 0        Abstention : 0                </vt:lpstr>
      <vt:lpstr> La parole aux invités  Le président Frédéric VENOUIL donne la parole aux invités :  Monsieur BRIANÇON Philippe, adjoint au Maire de la ville de Colomiers, excuse Madame Le Maire Karine TRAVAL MICHELET, rappelle que nos installations sont magnifiques. Il est fier pour la commune de voir que notre club forme des juges, des entraineurs et des athlètes de haut niveau. L’omnisport a un rôle très important sur Colomiers et il soutient cet organisme qui accompagne les clubs. L’EGC développe beaucoup de projets sociaux pour les personnes en situation de handicap, en situation de cancer, ou avec les IME. Ceci enrichit la ville. Elle est d’ailleurs souvent citée en exemple (par la région) sur le domaine de la santé en référence à tous les projets que l’EGC soutient.  Le club est pour lui exemplaire car il développe beaucoup de projets en partenariat avec la commune.  Il remercie les bénévoles du club car il est conscient du travail qu’ils font ainsi que les salariés. Il encourage à continuer dans cette voie car le club connait un véritable essor depuis quelques années.  Madame CRUSSELY Marie-Pierre remercie le président Frédéric VENOUIL pour son implication à l’omnisport et à la Mairie.   Monsieur ROLLAND Guillaume côtoie Frédéric Venouil depuis quelques années à l’omnisport et a eu envie de découvrir le club à travers cette AG, ses difficultés, ses projets... Son sentiment est qu’il y a beaucoup de dynamisme et de renouvellement. Il dit « La vie est portée par les projets et le club en a beaucoup ». Il nous Félicite ! Monsieur Jacques REY, président du Comité Régional de Gymnastique, dit avoir un lien privilégié avec la région Midi-Pyrénées. Il fut souvent à l’EGC en 1972, dès sa création pour des événements, des stages, des inaugurations…  Le club a pour lui de la suite dans ses projets ambitieux mais réalistes. Le projet éducatif couvre tous les aspects : compétitions, formations, événementiels… Il soutiendra les clubs de la région en fonction de leur projet associatif. Le club est pour lui un des plus prestigieux de l’Occitanie. L’EGC a choisi de s’appuyer sur le développement durable et le social. Il a une sympathie pour ce club et tous ceux qui l’animent.  Il remercie les dirigeants, le Comité Directeur, les entraineurs pour toutes les actions à venir. Remercie la Mairie, pour l’aide financière au développement de notre club et l’accueil du Comité Régional dans ses locaux.    Le président M. VENOUIL Frédéric clôture la séance, remercie les invités, les intervenants et les membres de l’A.G. qu’il invite au pot de l’amitié.                                         Le secrétaire                     Le Président                                       Pascal CRUNEL                     Frédéric VENOUIL </vt:lpstr>
      <vt:lpstr>Rapport d’activité</vt:lpstr>
      <vt:lpstr>Présentation PowerPoint</vt:lpstr>
      <vt:lpstr>Bilan financier du 01/09/2017 au 31/08/2018</vt:lpstr>
      <vt:lpstr>Présentation PowerPoint</vt:lpstr>
      <vt:lpstr>Présentation PowerPoint</vt:lpstr>
      <vt:lpstr>Présentation PowerPoint</vt:lpstr>
      <vt:lpstr>Présentation PowerPoint</vt:lpstr>
      <vt:lpstr>Présentation PowerPoint</vt:lpstr>
      <vt:lpstr>Rapports techniques 2017-2018 et perspectives 2018-2019</vt:lpstr>
      <vt:lpstr> Rapports techniques 2017-2018 et perspectives 2018-2019</vt:lpstr>
      <vt:lpstr>Rapports techniques 2017-2018 et perspectives 2018-2019</vt:lpstr>
      <vt:lpstr>Présentation PowerPoint</vt:lpstr>
      <vt:lpstr>Rapports techniques 2017-2018 et perspectives 2018-2019</vt:lpstr>
      <vt:lpstr>Rapports techniques 2017-2018 et perspectives 2018-2019</vt:lpstr>
      <vt:lpstr>Bilan du projet du club à mi-mandat</vt:lpstr>
      <vt:lpstr>Bilan du projet du club à mi-mandat</vt:lpstr>
      <vt:lpstr>Rapport d’orientation 2018-2019</vt:lpstr>
      <vt:lpstr>Budget 2018-2019</vt:lpstr>
      <vt:lpstr>Vote des résolutions</vt:lpstr>
      <vt:lpstr>Parole aux invités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venouil jacque</dc:creator>
  <cp:lastModifiedBy>Marie Bocher</cp:lastModifiedBy>
  <cp:revision>69</cp:revision>
  <dcterms:created xsi:type="dcterms:W3CDTF">2018-11-08T17:39:08Z</dcterms:created>
  <dcterms:modified xsi:type="dcterms:W3CDTF">2019-03-13T13:48:29Z</dcterms:modified>
</cp:coreProperties>
</file>