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99" r:id="rId2"/>
    <p:sldId id="257" r:id="rId3"/>
    <p:sldId id="283" r:id="rId4"/>
    <p:sldId id="281" r:id="rId5"/>
    <p:sldId id="280" r:id="rId6"/>
    <p:sldId id="267" r:id="rId7"/>
    <p:sldId id="272" r:id="rId8"/>
    <p:sldId id="268" r:id="rId9"/>
    <p:sldId id="269" r:id="rId10"/>
    <p:sldId id="270" r:id="rId11"/>
    <p:sldId id="271" r:id="rId12"/>
    <p:sldId id="273" r:id="rId13"/>
    <p:sldId id="302" r:id="rId14"/>
    <p:sldId id="303" r:id="rId15"/>
    <p:sldId id="304" r:id="rId16"/>
    <p:sldId id="305" r:id="rId17"/>
    <p:sldId id="306" r:id="rId18"/>
    <p:sldId id="317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8" r:id="rId29"/>
    <p:sldId id="316" r:id="rId30"/>
    <p:sldId id="274" r:id="rId31"/>
    <p:sldId id="320" r:id="rId32"/>
    <p:sldId id="319" r:id="rId33"/>
    <p:sldId id="275" r:id="rId34"/>
    <p:sldId id="277" r:id="rId35"/>
    <p:sldId id="278" r:id="rId36"/>
    <p:sldId id="279" r:id="rId37"/>
    <p:sldId id="297" r:id="rId38"/>
    <p:sldId id="334" r:id="rId39"/>
    <p:sldId id="331" r:id="rId40"/>
    <p:sldId id="322" r:id="rId41"/>
    <p:sldId id="332" r:id="rId42"/>
    <p:sldId id="333" r:id="rId43"/>
    <p:sldId id="323" r:id="rId44"/>
    <p:sldId id="330" r:id="rId45"/>
    <p:sldId id="324" r:id="rId46"/>
    <p:sldId id="325" r:id="rId47"/>
    <p:sldId id="293" r:id="rId48"/>
    <p:sldId id="329" r:id="rId49"/>
    <p:sldId id="327" r:id="rId50"/>
    <p:sldId id="328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2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59" Type="http://schemas.microsoft.com/office/2015/10/relationships/revisionInfo" Target="revisionInfo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E14AC-BEFA-4D7B-88C1-35DF67DFE1ED}" type="datetimeFigureOut">
              <a:rPr lang="fr-FR" smtClean="0"/>
              <a:pPr/>
              <a:t>13/03/19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DB0AE-7458-49E8-A2B3-B0CB644A529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67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76F1E1-5D14-4C21-BBCD-6C7B1A90C9F1}" type="datetime1">
              <a:rPr lang="fr-FR" smtClean="0"/>
              <a:pPr/>
              <a:t>13/03/19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6FCAB0-C7B6-4FDE-8BA5-EE2299BF5D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43D5-123A-4289-9414-38C36F3E8172}" type="datetime1">
              <a:rPr lang="fr-FR" smtClean="0"/>
              <a:pPr/>
              <a:t>13/03/19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3F7A-D61F-432C-9632-942DA9E6EFE6}" type="datetime1">
              <a:rPr lang="fr-FR" smtClean="0"/>
              <a:pPr/>
              <a:t>13/03/19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8E0DE1-4BF2-4271-BE0E-54B11CBC527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393208-F3CA-4EDC-ADF4-033DF0F59F5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6B0D9D-9667-4BFA-B230-BCABACDBC95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BEA-9CE4-4475-9889-8C1D76651367}" type="datetime1">
              <a:rPr lang="fr-FR" smtClean="0"/>
              <a:pPr/>
              <a:t>13/03/19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B36-4DF8-48C2-8FDD-F5CEF6C05925}" type="datetime1">
              <a:rPr lang="fr-FR" smtClean="0"/>
              <a:pPr/>
              <a:t>13/03/19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8AB-3D1A-4FA7-BBC5-08419DE53C2B}" type="datetime1">
              <a:rPr lang="fr-FR" smtClean="0"/>
              <a:pPr/>
              <a:t>13/03/19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B182-64F8-4AA5-AC98-2B5141A944A0}" type="datetime1">
              <a:rPr lang="fr-FR" smtClean="0"/>
              <a:pPr/>
              <a:t>13/03/19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FD8-9B8A-4530-A5A0-3E0CDA045797}" type="datetime1">
              <a:rPr lang="fr-FR" smtClean="0"/>
              <a:pPr/>
              <a:t>13/03/19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41B-E2A2-4C1B-92E4-0B22BB3D4B54}" type="datetime1">
              <a:rPr lang="fr-FR" smtClean="0"/>
              <a:pPr/>
              <a:t>13/03/19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EF13617-023C-4F13-8F53-3FC11614C961}" type="datetime1">
              <a:rPr lang="fr-FR" smtClean="0"/>
              <a:pPr/>
              <a:t>13/03/19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17D347-DD65-4387-A714-28FA45D959C8}" type="datetime1">
              <a:rPr lang="fr-FR" smtClean="0"/>
              <a:pPr/>
              <a:t>13/03/19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6FCAB0-C7B6-4FDE-8BA5-EE2299BF5D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42C07B-1ECE-4D60-AEF4-92918BF42A03}" type="datetime1">
              <a:rPr lang="fr-FR" smtClean="0"/>
              <a:pPr/>
              <a:t>13/03/19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6FCAB0-C7B6-4FDE-8BA5-EE2299BF5D1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Relationship Id="rId3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3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file:///\\Serveur_egc\serveur\EGC\Assembl&#233;e%20G&#233;n&#233;rale\AG%202018\Compte%20rendu%20AG%20Sign&#233;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Serveur_egc\serveur\EGC\Assembl&#233;e%20G&#233;n&#233;rale\AG%202018\Liasse2052.pdf" TargetMode="External"/><Relationship Id="rId4" Type="http://schemas.openxmlformats.org/officeDocument/2006/relationships/hyperlink" Target="C:%5CDocuments%20and%20Settings%5C-meriem-%5CBureau%5CCOMPTE%20DE%20RESULTAT%20DETAILLE%202016%202017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file:///\\Serveur_egc\serveur\EGC\Assembl&#233;e%20G&#233;n&#233;rale\AG%202018\Liasse2050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file:///\\Serveur_egc\serveur\EGC\Assembl&#233;e%20G&#233;n&#233;rale\AG%202018\R&#232;glement%20Int&#233;rieur%20de%20l'EGC%20OK%20correction.docx" TargetMode="External"/><Relationship Id="rId3" Type="http://schemas.openxmlformats.org/officeDocument/2006/relationships/hyperlink" Target="file:///\\Serveur_egc\serveur\EGC\Assembl&#233;e%20G&#233;n&#233;rale\AG%202018\LE%20PROJET%20EDUCATIF%20EGC-2017%202020.docx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\\Serveur_egc\serveur\EGC\Assembl&#233;e%20G&#233;n&#233;rale\AG%202018\BUDGET%20PREVISIONNEL%202017%202018%20AG.xl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2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886325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b="1" dirty="0" smtClean="0"/>
              <a:t>2017-2018</a:t>
            </a:r>
            <a:endParaRPr lang="fr-FR" b="1" dirty="0"/>
          </a:p>
          <a:p>
            <a:pPr algn="ctr">
              <a:buFontTx/>
              <a:buNone/>
            </a:pPr>
            <a:endParaRPr lang="fr-FR" dirty="0"/>
          </a:p>
          <a:p>
            <a:pPr algn="ctr">
              <a:buFontTx/>
              <a:buNone/>
            </a:pPr>
            <a:r>
              <a:rPr lang="fr-FR" u="sng" dirty="0"/>
              <a:t>348 licenciées</a:t>
            </a:r>
            <a:r>
              <a:rPr lang="fr-FR" u="sng" dirty="0" smtClean="0"/>
              <a:t>! (+53)</a:t>
            </a:r>
            <a:endParaRPr lang="fr-FR" u="sng" dirty="0"/>
          </a:p>
          <a:p>
            <a:pPr algn="ctr">
              <a:buFontTx/>
              <a:buNone/>
            </a:pPr>
            <a:endParaRPr lang="fr-FR" u="sng" dirty="0"/>
          </a:p>
          <a:p>
            <a:pPr algn="ctr">
              <a:buFontTx/>
              <a:buNone/>
            </a:pPr>
            <a:r>
              <a:rPr lang="fr-FR" dirty="0"/>
              <a:t>14 </a:t>
            </a:r>
            <a:r>
              <a:rPr lang="fr-FR" dirty="0" smtClean="0"/>
              <a:t>GAF Horaires Aménagées</a:t>
            </a:r>
            <a:endParaRPr lang="fr-FR" dirty="0"/>
          </a:p>
          <a:p>
            <a:pPr algn="ctr">
              <a:buFontTx/>
              <a:buNone/>
            </a:pPr>
            <a:r>
              <a:rPr lang="fr-FR" dirty="0"/>
              <a:t>20 entraîneurs</a:t>
            </a:r>
          </a:p>
          <a:p>
            <a:pPr algn="ctr">
              <a:buFontTx/>
              <a:buNone/>
            </a:pPr>
            <a:r>
              <a:rPr lang="fr-FR" dirty="0"/>
              <a:t>30 juges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930400"/>
          </a:xfrm>
        </p:spPr>
        <p:txBody>
          <a:bodyPr/>
          <a:lstStyle/>
          <a:p>
            <a:r>
              <a:rPr lang="fr-FR" sz="2000" b="1"/>
              <a:t>Point spécifique de la section :</a:t>
            </a:r>
            <a:r>
              <a:rPr lang="fr-FR" sz="2000"/>
              <a:t/>
            </a:r>
            <a:br>
              <a:rPr lang="fr-FR" sz="2000"/>
            </a:br>
            <a:r>
              <a:rPr lang="fr-FR" sz="2000"/>
              <a:t>Entrée de Livane MASSE (11 ans) au pôle France de Marseille!</a:t>
            </a:r>
          </a:p>
        </p:txBody>
      </p:sp>
      <p:pic>
        <p:nvPicPr>
          <p:cNvPr id="6148" name="Picture 4" descr="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349500"/>
            <a:ext cx="4465638" cy="3343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76672"/>
            <a:ext cx="7847013" cy="42481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000" dirty="0" smtClean="0"/>
              <a:t>G</a:t>
            </a:r>
            <a:r>
              <a:rPr lang="fr-FR" sz="7000" b="1" dirty="0" smtClean="0"/>
              <a:t>ymnastique </a:t>
            </a:r>
            <a:r>
              <a:rPr lang="fr-FR" sz="7000" b="1" dirty="0"/>
              <a:t>Artistique </a:t>
            </a:r>
            <a:r>
              <a:rPr lang="fr-FR" sz="7000" b="1" dirty="0" smtClean="0"/>
              <a:t>Masculine</a:t>
            </a:r>
            <a:br>
              <a:rPr lang="fr-FR" sz="7000" b="1" dirty="0" smtClean="0"/>
            </a:br>
            <a:endParaRPr lang="fr-FR" sz="7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GAM 2016-2017</a:t>
            </a:r>
          </a:p>
        </p:txBody>
      </p:sp>
      <p:pic>
        <p:nvPicPr>
          <p:cNvPr id="15366" name="Picture 6" descr="Campag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</p:spPr>
      </p:pic>
      <p:pic>
        <p:nvPicPr>
          <p:cNvPr id="15367" name="Image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32656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402832" cy="1036638"/>
          </a:xfrm>
        </p:spPr>
        <p:txBody>
          <a:bodyPr>
            <a:normAutofit/>
          </a:bodyPr>
          <a:lstStyle/>
          <a:p>
            <a:r>
              <a:rPr lang="fr-FR" sz="4000" dirty="0"/>
              <a:t>GAM 2016-2017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Licences: 59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Juges N1 : Thomas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Douceron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et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Urben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Maxence.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Présentation 2 juges N3 Bastien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Bense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et Ruben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Pasqualetto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IF AGA GAM :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Nathanaël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Serisé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et Maël Ricard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Challenge club :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Noël</a:t>
            </a:r>
          </a:p>
          <a:p>
            <a:pPr>
              <a:lnSpc>
                <a:spcPct val="8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10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décembre (18 participants )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Printemps : 22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mars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(25 participants). 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fr-FR" sz="2400" dirty="0"/>
          </a:p>
        </p:txBody>
      </p:sp>
      <p:pic>
        <p:nvPicPr>
          <p:cNvPr id="9224" name="Picture 8" descr="Gamcogn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209800"/>
            <a:ext cx="3971925" cy="2381250"/>
          </a:xfrm>
          <a:noFill/>
          <a:ln/>
        </p:spPr>
      </p:pic>
      <p:pic>
        <p:nvPicPr>
          <p:cNvPr id="9226" name="Image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3970784" cy="1112838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GAM 2016-2017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000"/>
              <a:t>Maintien des stages communs avec nos voisins de CT-Gym merci à Simon Paillard!</a:t>
            </a:r>
          </a:p>
          <a:p>
            <a:pPr>
              <a:lnSpc>
                <a:spcPct val="90000"/>
              </a:lnSpc>
            </a:pPr>
            <a:r>
              <a:rPr lang="fr-FR" sz="2000"/>
              <a:t>2 équipes Coupe formation</a:t>
            </a:r>
          </a:p>
          <a:p>
            <a:pPr>
              <a:lnSpc>
                <a:spcPct val="90000"/>
              </a:lnSpc>
            </a:pPr>
            <a:r>
              <a:rPr lang="fr-FR" sz="2000"/>
              <a:t>Heurtaux Eliott (6è) Mathis Arola finalistes au CDZ organisé à Colomiers (avril) et vice champion de zone…</a:t>
            </a:r>
          </a:p>
          <a:p>
            <a:pPr>
              <a:lnSpc>
                <a:spcPct val="90000"/>
              </a:lnSpc>
            </a:pPr>
            <a:endParaRPr lang="fr-FR" sz="2000"/>
          </a:p>
          <a:p>
            <a:pPr>
              <a:lnSpc>
                <a:spcPct val="90000"/>
              </a:lnSpc>
            </a:pPr>
            <a:r>
              <a:rPr lang="fr-FR" sz="2000"/>
              <a:t>Equipe TF (Jason-Thomas-Maxence-Antonin-Ewan) 5è CDZ à Colomiers</a:t>
            </a:r>
          </a:p>
          <a:p>
            <a:pPr>
              <a:lnSpc>
                <a:spcPct val="90000"/>
              </a:lnSpc>
            </a:pPr>
            <a:endParaRPr lang="fr-FR" sz="2000"/>
          </a:p>
          <a:p>
            <a:pPr>
              <a:lnSpc>
                <a:spcPct val="90000"/>
              </a:lnSpc>
            </a:pPr>
            <a:endParaRPr lang="fr-FR" sz="2000"/>
          </a:p>
          <a:p>
            <a:pPr>
              <a:lnSpc>
                <a:spcPct val="90000"/>
              </a:lnSpc>
            </a:pPr>
            <a:endParaRPr lang="fr-FR" sz="2000"/>
          </a:p>
          <a:p>
            <a:pPr>
              <a:lnSpc>
                <a:spcPct val="90000"/>
              </a:lnSpc>
            </a:pPr>
            <a:endParaRPr lang="fr-FR" sz="2000"/>
          </a:p>
        </p:txBody>
      </p:sp>
      <p:pic>
        <p:nvPicPr>
          <p:cNvPr id="11273" name="Picture 9" descr="GAM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3733800"/>
            <a:ext cx="4038600" cy="2422525"/>
          </a:xfrm>
          <a:noFill/>
          <a:ln/>
        </p:spPr>
      </p:pic>
      <p:pic>
        <p:nvPicPr>
          <p:cNvPr id="11274" name="Picture 10" descr="egcc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"/>
            <a:ext cx="4114800" cy="2514600"/>
          </a:xfrm>
          <a:prstGeom prst="rect">
            <a:avLst/>
          </a:prstGeom>
          <a:noFill/>
        </p:spPr>
      </p:pic>
      <p:pic>
        <p:nvPicPr>
          <p:cNvPr id="11275" name="Images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562600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20170402_0736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914400"/>
            <a:ext cx="3108325" cy="5181600"/>
          </a:xfrm>
          <a:noFill/>
          <a:ln/>
        </p:spPr>
      </p:pic>
      <p:sp>
        <p:nvSpPr>
          <p:cNvPr id="1332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33400"/>
            <a:ext cx="5410200" cy="2187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/>
              <a:t>Individuels </a:t>
            </a:r>
          </a:p>
          <a:p>
            <a:pPr>
              <a:lnSpc>
                <a:spcPct val="80000"/>
              </a:lnSpc>
            </a:pPr>
            <a:r>
              <a:rPr lang="fr-FR" sz="2000"/>
              <a:t>TF 16 ans Jason BT 6è en zone. Première saison en programme libre.</a:t>
            </a:r>
          </a:p>
          <a:p>
            <a:pPr>
              <a:lnSpc>
                <a:spcPct val="80000"/>
              </a:lnSpc>
            </a:pPr>
            <a:r>
              <a:rPr lang="fr-FR" sz="2000"/>
              <a:t>TF 15 ans: Antonin Claudel 11è – Maxence Urben 9è et Thomas Douceron 2è en zone à Frontignan</a:t>
            </a:r>
          </a:p>
          <a:p>
            <a:pPr>
              <a:lnSpc>
                <a:spcPct val="80000"/>
              </a:lnSpc>
            </a:pPr>
            <a:r>
              <a:rPr lang="fr-FR" sz="2000"/>
              <a:t>CDF à Cognac : Thomas Douceron 19è.</a:t>
            </a:r>
          </a:p>
        </p:txBody>
      </p:sp>
      <p:pic>
        <p:nvPicPr>
          <p:cNvPr id="13323" name="Image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4" name="Picture 12" descr="Zon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743200"/>
            <a:ext cx="2106613" cy="35147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GAM 2016-2017</a:t>
            </a:r>
          </a:p>
        </p:txBody>
      </p:sp>
      <p:pic>
        <p:nvPicPr>
          <p:cNvPr id="19460" name="Images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95400" y="15240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800" y="1905000"/>
            <a:ext cx="6711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dirty="0"/>
              <a:t>Merci aux coachs : Bastien, </a:t>
            </a:r>
            <a:r>
              <a:rPr lang="fr-FR" sz="2000" dirty="0" err="1"/>
              <a:t>Aloys</a:t>
            </a:r>
            <a:r>
              <a:rPr lang="fr-FR" sz="2000" dirty="0"/>
              <a:t>, Maël, </a:t>
            </a:r>
            <a:r>
              <a:rPr lang="fr-FR" sz="2000" dirty="0" err="1"/>
              <a:t>Nathanël</a:t>
            </a:r>
            <a:r>
              <a:rPr lang="fr-FR" sz="2000" dirty="0"/>
              <a:t>.</a:t>
            </a:r>
          </a:p>
          <a:p>
            <a:r>
              <a:rPr lang="fr-FR" sz="2000" dirty="0"/>
              <a:t>Aux juges : Claude, Ruben, </a:t>
            </a:r>
            <a:r>
              <a:rPr lang="fr-FR" sz="2000" dirty="0" smtClean="0"/>
              <a:t>Bastien, </a:t>
            </a:r>
            <a:r>
              <a:rPr lang="fr-FR" sz="2000" dirty="0"/>
              <a:t>Rémi, Maxence et Thomas.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76672"/>
            <a:ext cx="7847013" cy="42481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000" b="1" dirty="0" smtClean="0"/>
              <a:t/>
            </a:r>
            <a:br>
              <a:rPr lang="fr-FR" sz="7000" b="1" dirty="0" smtClean="0"/>
            </a:br>
            <a:r>
              <a:rPr lang="fr-FR" sz="7000" b="1" dirty="0" smtClean="0"/>
              <a:t>Trampoline</a:t>
            </a:r>
            <a:br>
              <a:rPr lang="fr-FR" sz="7000" b="1" dirty="0" smtClean="0"/>
            </a:br>
            <a:r>
              <a:rPr lang="fr-FR" sz="7000" b="1" dirty="0" smtClean="0"/>
              <a:t/>
            </a:r>
            <a:br>
              <a:rPr lang="fr-FR" sz="7000" b="1" dirty="0" smtClean="0"/>
            </a:br>
            <a:endParaRPr lang="fr-FR" sz="7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978896" cy="1265238"/>
          </a:xfrm>
        </p:spPr>
        <p:txBody>
          <a:bodyPr>
            <a:normAutofit fontScale="90000"/>
          </a:bodyPr>
          <a:lstStyle/>
          <a:p>
            <a:r>
              <a:rPr lang="fr-FR" sz="4000" dirty="0" err="1"/>
              <a:t>Trampo</a:t>
            </a:r>
            <a:r>
              <a:rPr lang="fr-FR" sz="4000" dirty="0"/>
              <a:t> 2016-2017</a:t>
            </a:r>
          </a:p>
        </p:txBody>
      </p:sp>
      <p:pic>
        <p:nvPicPr>
          <p:cNvPr id="4106" name="Picture 10" descr="HDI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843088"/>
            <a:ext cx="6400800" cy="4238625"/>
          </a:xfrm>
          <a:noFill/>
          <a:ln/>
        </p:spPr>
      </p:pic>
      <p:pic>
        <p:nvPicPr>
          <p:cNvPr id="4107" name="Image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1800" b="1" dirty="0">
                <a:latin typeface="+mj-lt"/>
              </a:rPr>
              <a:t> </a:t>
            </a:r>
          </a:p>
          <a:p>
            <a:r>
              <a:rPr lang="fr-FR" sz="1800" b="1" dirty="0" smtClean="0">
                <a:latin typeface="+mj-lt"/>
              </a:rPr>
              <a:t>Compte rendu de l’AG du 1-12-2016 : adoption				Page 3</a:t>
            </a:r>
          </a:p>
          <a:p>
            <a:endParaRPr lang="fr-FR" sz="1800" b="1" dirty="0" smtClean="0">
              <a:latin typeface="+mj-lt"/>
            </a:endParaRPr>
          </a:p>
          <a:p>
            <a:r>
              <a:rPr lang="fr-FR" sz="1800" b="1" dirty="0" smtClean="0">
                <a:latin typeface="+mj-lt"/>
              </a:rPr>
              <a:t>Bilan financier 2016/2017 : adoption					Page 4</a:t>
            </a:r>
          </a:p>
          <a:p>
            <a:pPr>
              <a:buNone/>
            </a:pPr>
            <a:r>
              <a:rPr lang="fr-FR" sz="1800" b="1" dirty="0" smtClean="0">
                <a:latin typeface="+mj-lt"/>
              </a:rPr>
              <a:t>			</a:t>
            </a:r>
          </a:p>
          <a:p>
            <a:r>
              <a:rPr lang="fr-FR" sz="1800" b="1" dirty="0" smtClean="0">
                <a:latin typeface="+mj-lt"/>
              </a:rPr>
              <a:t>Bilan technique 2016/2017 et perspectives 				Page 5</a:t>
            </a:r>
          </a:p>
          <a:p>
            <a:endParaRPr lang="fr-FR" sz="1800" b="1" dirty="0" smtClean="0">
              <a:latin typeface="+mj-lt"/>
            </a:endParaRPr>
          </a:p>
          <a:p>
            <a:r>
              <a:rPr lang="fr-FR" sz="1800" b="1" dirty="0" smtClean="0">
                <a:latin typeface="+mj-lt"/>
              </a:rPr>
              <a:t>Bilan du projet club  et rapport d’activités : adoption			Page 38</a:t>
            </a:r>
          </a:p>
          <a:p>
            <a:endParaRPr lang="fr-FR" sz="1800" b="1" dirty="0" smtClean="0">
              <a:latin typeface="+mj-lt"/>
            </a:endParaRPr>
          </a:p>
          <a:p>
            <a:r>
              <a:rPr lang="fr-FR" sz="1800" b="1" dirty="0" smtClean="0">
                <a:latin typeface="+mj-lt"/>
              </a:rPr>
              <a:t>Règlement intérieur et  projet éducatif : adoptions 			Page 39</a:t>
            </a:r>
          </a:p>
          <a:p>
            <a:endParaRPr lang="fr-FR" sz="1800" b="1" dirty="0" smtClean="0">
              <a:latin typeface="+mj-lt"/>
            </a:endParaRPr>
          </a:p>
          <a:p>
            <a:r>
              <a:rPr lang="fr-FR" sz="1800" b="1" dirty="0" smtClean="0"/>
              <a:t>Budget prévisionnel 2017/2018 : adoption				Page 40</a:t>
            </a:r>
            <a:endParaRPr lang="fr-FR" sz="1800" b="1" dirty="0" smtClean="0">
              <a:latin typeface="+mj-lt"/>
            </a:endParaRPr>
          </a:p>
          <a:p>
            <a:endParaRPr lang="fr-FR" sz="1800" b="1" dirty="0" smtClean="0">
              <a:latin typeface="+mj-lt"/>
            </a:endParaRPr>
          </a:p>
          <a:p>
            <a:r>
              <a:rPr lang="fr-FR" sz="1800" b="1" dirty="0" smtClean="0">
                <a:latin typeface="+mj-lt"/>
              </a:rPr>
              <a:t>Perspectives et orientations 2017/2018 : adoption 			Page 41</a:t>
            </a:r>
          </a:p>
          <a:p>
            <a:endParaRPr lang="fr-FR" sz="1800" b="1" dirty="0" smtClean="0">
              <a:latin typeface="+mj-lt"/>
            </a:endParaRPr>
          </a:p>
          <a:p>
            <a:r>
              <a:rPr lang="fr-FR" sz="1800" b="1" dirty="0" smtClean="0">
                <a:latin typeface="+mj-lt"/>
              </a:rPr>
              <a:t>Comité Directeur – Election des nouveaux membres			Page 43</a:t>
            </a:r>
          </a:p>
          <a:p>
            <a:endParaRPr lang="fr-FR" sz="1800" b="1" dirty="0" smtClean="0">
              <a:latin typeface="+mj-lt"/>
            </a:endParaRPr>
          </a:p>
          <a:p>
            <a:r>
              <a:rPr lang="fr-FR" sz="1800" b="1" dirty="0" smtClean="0">
                <a:latin typeface="+mj-lt"/>
              </a:rPr>
              <a:t>Parole aux invités et pot de l’amitié</a:t>
            </a:r>
            <a:r>
              <a:rPr lang="fr-FR" b="1" dirty="0">
                <a:latin typeface="+mj-lt"/>
              </a:rPr>
              <a:t>			</a:t>
            </a:r>
            <a:r>
              <a:rPr lang="fr-FR" b="1" dirty="0" smtClean="0">
                <a:latin typeface="+mj-lt"/>
              </a:rPr>
              <a:t>	</a:t>
            </a:r>
            <a:r>
              <a:rPr lang="fr-FR" sz="1800" b="1" dirty="0" smtClean="0">
                <a:latin typeface="+mj-lt"/>
              </a:rPr>
              <a:t>	Page 45</a:t>
            </a:r>
            <a:r>
              <a:rPr lang="fr-FR" b="1" dirty="0">
                <a:latin typeface="+mj-lt"/>
              </a:rPr>
              <a:t>	</a:t>
            </a:r>
            <a:r>
              <a:rPr lang="fr-FR" b="1" dirty="0"/>
              <a:t>			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/>
          <a:lstStyle/>
          <a:p>
            <a:r>
              <a:rPr lang="fr-FR"/>
              <a:t>TR 2016-2017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92896"/>
            <a:ext cx="8763000" cy="381642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fr-FR" sz="2800" b="1" dirty="0"/>
              <a:t>L’année des grandes premières!!!!!!</a:t>
            </a:r>
          </a:p>
          <a:p>
            <a:pPr>
              <a:buFontTx/>
              <a:buNone/>
            </a:pPr>
            <a:r>
              <a:rPr lang="fr-FR" sz="2800" b="1" dirty="0"/>
              <a:t>Chronologiquement :</a:t>
            </a:r>
          </a:p>
          <a:p>
            <a:pPr>
              <a:buFontTx/>
              <a:buChar char="-"/>
            </a:pPr>
            <a:r>
              <a:rPr lang="fr-FR" sz="2800" b="1" dirty="0"/>
              <a:t>Un juge niveau 5 (Portugal mars 2017)</a:t>
            </a:r>
          </a:p>
          <a:p>
            <a:pPr>
              <a:buFontTx/>
              <a:buChar char="-"/>
            </a:pPr>
            <a:r>
              <a:rPr lang="fr-FR" sz="2800" b="1" dirty="0"/>
              <a:t>Première participation au </a:t>
            </a:r>
            <a:r>
              <a:rPr lang="fr-FR" sz="2800" b="1" dirty="0" err="1"/>
              <a:t>Festigym</a:t>
            </a:r>
            <a:r>
              <a:rPr lang="fr-FR" sz="2800" b="1" dirty="0"/>
              <a:t> </a:t>
            </a:r>
            <a:r>
              <a:rPr lang="fr-FR" sz="2800" b="1" dirty="0" err="1"/>
              <a:t>handitramp</a:t>
            </a:r>
            <a:endParaRPr lang="fr-FR" sz="2800" b="1" dirty="0"/>
          </a:p>
          <a:p>
            <a:pPr>
              <a:buFontTx/>
              <a:buNone/>
            </a:pPr>
            <a:r>
              <a:rPr lang="fr-FR" sz="2800" b="1" dirty="0"/>
              <a:t>(Lubin-Nathan-Marie et Fanny) et première médaille nationale pour Fanny </a:t>
            </a:r>
            <a:r>
              <a:rPr lang="fr-FR" sz="2800" b="1" dirty="0" err="1"/>
              <a:t>Tellia</a:t>
            </a:r>
            <a:r>
              <a:rPr lang="fr-FR" sz="2800" b="1" dirty="0"/>
              <a:t> (3è) – </a:t>
            </a:r>
            <a:r>
              <a:rPr lang="fr-FR" sz="2800" b="1" dirty="0" err="1"/>
              <a:t>Mouilleron</a:t>
            </a:r>
            <a:r>
              <a:rPr lang="fr-FR" sz="2800" b="1" dirty="0"/>
              <a:t> le Captif (85). Encadrement Eric </a:t>
            </a:r>
            <a:r>
              <a:rPr lang="fr-FR" sz="2800" b="1" dirty="0" err="1"/>
              <a:t>Tellia</a:t>
            </a:r>
            <a:r>
              <a:rPr lang="fr-FR" sz="2800" b="1" dirty="0"/>
              <a:t> -David Martinez – Emma et Béatrice Boileau) </a:t>
            </a:r>
          </a:p>
        </p:txBody>
      </p:sp>
      <p:pic>
        <p:nvPicPr>
          <p:cNvPr id="6157" name="Picture 13" descr="IMG_00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332656"/>
            <a:ext cx="3200400" cy="2133600"/>
          </a:xfrm>
          <a:noFill/>
          <a:ln/>
        </p:spPr>
      </p:pic>
      <p:pic>
        <p:nvPicPr>
          <p:cNvPr id="6158" name="Image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Podium Fanny 3è!</a:t>
            </a:r>
          </a:p>
        </p:txBody>
      </p:sp>
      <p:pic>
        <p:nvPicPr>
          <p:cNvPr id="20486" name="Picture 6" descr="fannypo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4113" y="1600200"/>
            <a:ext cx="6835775" cy="4525963"/>
          </a:xfrm>
          <a:noFill/>
          <a:ln/>
        </p:spPr>
      </p:pic>
      <p:pic>
        <p:nvPicPr>
          <p:cNvPr id="20487" name="Image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8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/>
              <a:t>Championnat de France à Niort: premier titre national pour l’EGC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000" b="1" dirty="0"/>
              <a:t>Trois médailles : </a:t>
            </a:r>
          </a:p>
          <a:p>
            <a:pPr>
              <a:lnSpc>
                <a:spcPct val="90000"/>
              </a:lnSpc>
            </a:pPr>
            <a:r>
              <a:rPr lang="fr-FR" sz="2000" b="1" dirty="0"/>
              <a:t>Célia Delprat Championne de France (Nat 11-12ans filles)</a:t>
            </a:r>
          </a:p>
          <a:p>
            <a:pPr>
              <a:lnSpc>
                <a:spcPct val="90000"/>
              </a:lnSpc>
            </a:pPr>
            <a:r>
              <a:rPr lang="fr-FR" sz="2000" b="1" dirty="0"/>
              <a:t>Un titre de vice-championne de France trampoline synchronisé : Célia Delprat / Angélina Moutier (Nat 12-14ans)</a:t>
            </a:r>
          </a:p>
          <a:p>
            <a:pPr>
              <a:lnSpc>
                <a:spcPct val="90000"/>
              </a:lnSpc>
            </a:pPr>
            <a:r>
              <a:rPr lang="fr-FR" sz="2000" b="1" dirty="0"/>
              <a:t>Une médaille de bronze Nat 13-14ans Angélina Moutier.</a:t>
            </a:r>
          </a:p>
          <a:p>
            <a:pPr>
              <a:lnSpc>
                <a:spcPct val="90000"/>
              </a:lnSpc>
            </a:pPr>
            <a:r>
              <a:rPr lang="fr-FR" sz="2000" b="1" dirty="0"/>
              <a:t>Également présents Tanguy </a:t>
            </a:r>
            <a:r>
              <a:rPr lang="fr-FR" sz="2000" b="1" dirty="0" err="1"/>
              <a:t>Lamblot</a:t>
            </a:r>
            <a:r>
              <a:rPr lang="fr-FR" sz="2000" b="1" dirty="0"/>
              <a:t> et Huard </a:t>
            </a:r>
            <a:r>
              <a:rPr lang="fr-FR" sz="2000" b="1" dirty="0" smtClean="0"/>
              <a:t>Annabelle (</a:t>
            </a:r>
            <a:r>
              <a:rPr lang="fr-FR" sz="2000" b="1" dirty="0"/>
              <a:t>6è)</a:t>
            </a:r>
          </a:p>
          <a:p>
            <a:pPr>
              <a:lnSpc>
                <a:spcPct val="90000"/>
              </a:lnSpc>
            </a:pPr>
            <a:endParaRPr lang="fr-FR" sz="2000" dirty="0"/>
          </a:p>
        </p:txBody>
      </p:sp>
      <p:pic>
        <p:nvPicPr>
          <p:cNvPr id="22542" name="Picture 14" descr="0000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524000"/>
            <a:ext cx="3279775" cy="2185988"/>
          </a:xfrm>
          <a:noFill/>
          <a:ln/>
        </p:spPr>
      </p:pic>
      <p:pic>
        <p:nvPicPr>
          <p:cNvPr id="22546" name="Image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556792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9" name="Picture 11" descr="IMG_99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28600"/>
            <a:ext cx="2320925" cy="3481388"/>
          </a:xfrm>
          <a:noFill/>
          <a:ln/>
        </p:spPr>
      </p:pic>
      <p:pic>
        <p:nvPicPr>
          <p:cNvPr id="27660" name="Picture 12" descr="IMG_9948 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886200"/>
            <a:ext cx="3200400" cy="2692400"/>
          </a:xfrm>
          <a:noFill/>
          <a:ln/>
        </p:spPr>
      </p:pic>
      <p:pic>
        <p:nvPicPr>
          <p:cNvPr id="27661" name="Picture 13" descr="IMG_97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86200" y="304800"/>
            <a:ext cx="3810000" cy="2540000"/>
          </a:xfrm>
          <a:noFill/>
          <a:ln/>
        </p:spPr>
      </p:pic>
      <p:pic>
        <p:nvPicPr>
          <p:cNvPr id="27664" name="Picture 16" descr="IMG_004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657600" y="2921000"/>
            <a:ext cx="5335588" cy="3557588"/>
          </a:xfrm>
          <a:noFill/>
          <a:ln/>
        </p:spPr>
      </p:pic>
      <p:pic>
        <p:nvPicPr>
          <p:cNvPr id="27665" name="Images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990600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dirty="0"/>
              <a:t>Premier tournoi international –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12è </a:t>
            </a:r>
            <a:r>
              <a:rPr lang="fr-FR" sz="4000" dirty="0" err="1"/>
              <a:t>Loulé</a:t>
            </a:r>
            <a:r>
              <a:rPr lang="fr-FR" sz="4000" dirty="0"/>
              <a:t> CUP- </a:t>
            </a:r>
            <a:r>
              <a:rPr lang="fr-FR" sz="4000" dirty="0" err="1"/>
              <a:t>Loulé</a:t>
            </a:r>
            <a:r>
              <a:rPr lang="fr-FR" sz="4000" dirty="0"/>
              <a:t> Portugal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(</a:t>
            </a:r>
            <a:r>
              <a:rPr lang="fr-FR" sz="4000" dirty="0"/>
              <a:t>9-10 octobre </a:t>
            </a:r>
            <a:r>
              <a:rPr lang="fr-FR" sz="4000" dirty="0" smtClean="0"/>
              <a:t>2017)</a:t>
            </a:r>
            <a:endParaRPr lang="fr-FR" sz="4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fr-FR" sz="2800" b="1" dirty="0"/>
              <a:t>U13 G  : Tanguy </a:t>
            </a:r>
            <a:r>
              <a:rPr lang="fr-FR" sz="2800" b="1" dirty="0" err="1"/>
              <a:t>Lamblot</a:t>
            </a:r>
            <a:r>
              <a:rPr lang="fr-FR" sz="2800" b="1" dirty="0"/>
              <a:t> 6è (81,925 pts)</a:t>
            </a:r>
          </a:p>
          <a:p>
            <a:r>
              <a:rPr lang="fr-FR" sz="2800" b="1" dirty="0"/>
              <a:t>U13 F : Célia Delprat 9è (77,680 pts)</a:t>
            </a:r>
          </a:p>
          <a:p>
            <a:r>
              <a:rPr lang="fr-FR" sz="2800" b="1" dirty="0"/>
              <a:t>             James </a:t>
            </a:r>
            <a:r>
              <a:rPr lang="fr-FR" sz="2800" b="1" dirty="0" err="1"/>
              <a:t>Caitlin</a:t>
            </a:r>
            <a:r>
              <a:rPr lang="fr-FR" sz="2800" b="1" dirty="0"/>
              <a:t> 17è (75,445pts)</a:t>
            </a:r>
          </a:p>
          <a:p>
            <a:endParaRPr lang="fr-FR" sz="2800" b="1" dirty="0"/>
          </a:p>
          <a:p>
            <a:r>
              <a:rPr lang="fr-FR" sz="2800" b="1" dirty="0"/>
              <a:t>U13-14 F : Angélina Moutier 15è (78,420pts)</a:t>
            </a:r>
          </a:p>
          <a:p>
            <a:pPr>
              <a:buFontTx/>
              <a:buNone/>
            </a:pPr>
            <a:r>
              <a:rPr lang="fr-FR" sz="2800" b="1" dirty="0"/>
              <a:t>                    </a:t>
            </a:r>
            <a:r>
              <a:rPr lang="fr-FR" sz="2800" b="1" dirty="0" err="1" smtClean="0"/>
              <a:t>Hinard</a:t>
            </a:r>
            <a:r>
              <a:rPr lang="fr-FR" sz="2800" b="1" dirty="0" smtClean="0"/>
              <a:t> </a:t>
            </a:r>
            <a:r>
              <a:rPr lang="fr-FR" sz="2800" b="1" dirty="0"/>
              <a:t>Louise 22è (74,945pts)</a:t>
            </a:r>
          </a:p>
          <a:p>
            <a:pPr>
              <a:buFontTx/>
              <a:buNone/>
            </a:pPr>
            <a:r>
              <a:rPr lang="fr-FR" sz="2800" b="1" dirty="0"/>
              <a:t>Equipe féminine : </a:t>
            </a:r>
            <a:r>
              <a:rPr lang="fr-FR" sz="2800" b="1" dirty="0" err="1"/>
              <a:t>Angi</a:t>
            </a:r>
            <a:r>
              <a:rPr lang="fr-FR" sz="2800" b="1" dirty="0"/>
              <a:t>-Célia-Louise et </a:t>
            </a:r>
            <a:r>
              <a:rPr lang="fr-FR" sz="2800" b="1" dirty="0" err="1"/>
              <a:t>Caitlin</a:t>
            </a:r>
            <a:r>
              <a:rPr lang="fr-FR" sz="2800" b="1" dirty="0"/>
              <a:t> 7è. </a:t>
            </a:r>
          </a:p>
        </p:txBody>
      </p:sp>
      <p:pic>
        <p:nvPicPr>
          <p:cNvPr id="29704" name="Images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733256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IMG_20171005_11400148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0563" y="381000"/>
            <a:ext cx="3430587" cy="6096000"/>
          </a:xfrm>
          <a:noFill/>
          <a:ln/>
        </p:spPr>
      </p:pic>
      <p:pic>
        <p:nvPicPr>
          <p:cNvPr id="31757" name="Picture 13" descr="IMG_20171006_1021596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52400"/>
            <a:ext cx="3043238" cy="5410200"/>
          </a:xfrm>
          <a:noFill/>
          <a:ln/>
        </p:spPr>
      </p:pic>
      <p:pic>
        <p:nvPicPr>
          <p:cNvPr id="31758" name="Images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00400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loule 25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85800"/>
            <a:ext cx="8763000" cy="4929188"/>
          </a:xfrm>
          <a:noFill/>
          <a:ln/>
        </p:spPr>
      </p:pic>
      <p:pic>
        <p:nvPicPr>
          <p:cNvPr id="33801" name="Image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/>
              <a:t>Premier championnat de France organisé à la MAG!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2971800" cy="2849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b="1" dirty="0"/>
              <a:t>24 et 25 novembre championnat de France par équipe Trampoline et Tumbling</a:t>
            </a:r>
          </a:p>
        </p:txBody>
      </p:sp>
      <p:pic>
        <p:nvPicPr>
          <p:cNvPr id="35849" name="Picture 9" descr="IMG_0044_previe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5856" y="1844824"/>
            <a:ext cx="5562600" cy="3706813"/>
          </a:xfrm>
          <a:noFill/>
          <a:ln/>
        </p:spPr>
      </p:pic>
      <p:pic>
        <p:nvPicPr>
          <p:cNvPr id="35850" name="Image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181600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Nationale 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b="1" dirty="0" smtClean="0"/>
              <a:t>L’équipe composée </a:t>
            </a:r>
          </a:p>
          <a:p>
            <a:pPr>
              <a:buNone/>
            </a:pPr>
            <a:r>
              <a:rPr lang="fr-FR" b="1" dirty="0" smtClean="0"/>
              <a:t>  de  :</a:t>
            </a:r>
          </a:p>
          <a:p>
            <a:pPr>
              <a:buNone/>
            </a:pPr>
            <a:r>
              <a:rPr lang="fr-FR" b="1" dirty="0" smtClean="0"/>
              <a:t>-Célia Delprat</a:t>
            </a:r>
          </a:p>
          <a:p>
            <a:pPr>
              <a:buNone/>
            </a:pPr>
            <a:r>
              <a:rPr lang="fr-FR" b="1" dirty="0" smtClean="0"/>
              <a:t>-Angélina Moutier</a:t>
            </a:r>
          </a:p>
          <a:p>
            <a:pPr>
              <a:buNone/>
            </a:pPr>
            <a:r>
              <a:rPr lang="fr-FR" b="1" dirty="0" smtClean="0"/>
              <a:t>-Louise </a:t>
            </a:r>
            <a:r>
              <a:rPr lang="fr-FR" b="1" dirty="0" err="1" smtClean="0"/>
              <a:t>Hinard</a:t>
            </a:r>
            <a:r>
              <a:rPr lang="fr-FR" b="1" dirty="0" smtClean="0"/>
              <a:t> et</a:t>
            </a:r>
          </a:p>
          <a:p>
            <a:pPr>
              <a:buNone/>
            </a:pPr>
            <a:r>
              <a:rPr lang="fr-FR" b="1" dirty="0" smtClean="0"/>
              <a:t>-Annabelle Huard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   accède en finale et se classe 4è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0DE1-4BF2-4271-BE0E-54B11CBC5279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Bravo le COL et les bénévoles!</a:t>
            </a:r>
          </a:p>
        </p:txBody>
      </p:sp>
      <p:pic>
        <p:nvPicPr>
          <p:cNvPr id="38918" name="Picture 6" descr="ROB_71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5700" y="1600200"/>
            <a:ext cx="6832600" cy="4525963"/>
          </a:xfrm>
          <a:noFill/>
          <a:ln/>
        </p:spPr>
      </p:pic>
      <p:pic>
        <p:nvPicPr>
          <p:cNvPr id="38919" name="Image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791200"/>
            <a:ext cx="108585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980728"/>
            <a:ext cx="7847013" cy="3024014"/>
          </a:xfrm>
        </p:spPr>
        <p:txBody>
          <a:bodyPr>
            <a:normAutofit/>
          </a:bodyPr>
          <a:lstStyle/>
          <a:p>
            <a:pPr algn="ctr"/>
            <a:r>
              <a:rPr lang="fr-FR" sz="5000" dirty="0">
                <a:hlinkClick r:id="rId2" action="ppaction://hlinkfile"/>
              </a:rPr>
              <a:t>COMPTE RENDU AG DU </a:t>
            </a:r>
            <a:r>
              <a:rPr lang="fr-FR" sz="5000" dirty="0" smtClean="0">
                <a:hlinkClick r:id="rId2" action="ppaction://hlinkfile"/>
              </a:rPr>
              <a:t>1-12-2016</a:t>
            </a:r>
            <a:r>
              <a:rPr lang="fr-FR" sz="5000" dirty="0" smtClean="0"/>
              <a:t/>
            </a:r>
            <a:br>
              <a:rPr lang="fr-FR" sz="5000" dirty="0" smtClean="0"/>
            </a:br>
            <a:r>
              <a:rPr lang="fr-FR" sz="3000" i="1" dirty="0" smtClean="0">
                <a:solidFill>
                  <a:srgbClr val="FF0000"/>
                </a:solidFill>
              </a:rPr>
              <a:t>Adoption</a:t>
            </a:r>
            <a:endParaRPr lang="fr-FR" sz="3000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76672"/>
            <a:ext cx="7847013" cy="4248150"/>
          </a:xfrm>
        </p:spPr>
        <p:txBody>
          <a:bodyPr>
            <a:normAutofit/>
          </a:bodyPr>
          <a:lstStyle/>
          <a:p>
            <a:pPr algn="ctr"/>
            <a:r>
              <a:rPr lang="fr-FR" sz="7000" b="1" dirty="0"/>
              <a:t>Gymnastique </a:t>
            </a:r>
            <a:r>
              <a:rPr lang="fr-FR" sz="7000" b="1" dirty="0" smtClean="0"/>
              <a:t>Rythmique</a:t>
            </a:r>
            <a:br>
              <a:rPr lang="fr-FR" sz="7000" b="1" dirty="0" smtClean="0"/>
            </a:br>
            <a:endParaRPr lang="fr-FR" sz="7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200" b="1" dirty="0" smtClean="0"/>
              <a:t>Individuelles: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b="1" dirty="0" smtClean="0"/>
              <a:t> 2 qualifications aux France</a:t>
            </a:r>
          </a:p>
          <a:p>
            <a:pPr marL="0" indent="0">
              <a:buNone/>
            </a:pPr>
            <a:endParaRPr lang="fr-FR" sz="2200" b="1" dirty="0" smtClean="0"/>
          </a:p>
          <a:p>
            <a:pPr marL="0" indent="0">
              <a:buNone/>
            </a:pPr>
            <a:r>
              <a:rPr lang="fr-FR" sz="2200" b="1" dirty="0" smtClean="0"/>
              <a:t>Equipes: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b="1" dirty="0" smtClean="0"/>
              <a:t> 2 équipes qualifiées aux Fr. </a:t>
            </a:r>
          </a:p>
          <a:p>
            <a:pPr marL="0" indent="0">
              <a:buNone/>
            </a:pPr>
            <a:endParaRPr lang="fr-FR" sz="2200" b="1" dirty="0" smtClean="0"/>
          </a:p>
          <a:p>
            <a:pPr marL="0" indent="0">
              <a:buNone/>
            </a:pPr>
            <a:r>
              <a:rPr lang="fr-FR" sz="2200" b="1" dirty="0" smtClean="0"/>
              <a:t>1 équipe vice-championne de France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</a:rPr>
              <a:t>GR 2016-2017</a:t>
            </a:r>
            <a:r>
              <a:rPr lang="fr-FR" sz="4400" dirty="0" smtClean="0"/>
              <a:t/>
            </a:r>
            <a:br>
              <a:rPr lang="fr-FR" sz="4400" dirty="0" smtClean="0"/>
            </a:br>
            <a:endParaRPr lang="fr-FR" dirty="0"/>
          </a:p>
        </p:txBody>
      </p:sp>
      <p:pic>
        <p:nvPicPr>
          <p:cNvPr id="5" name="Picture 2" descr="IMG_05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1440160" cy="21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3057526" cy="53285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2016 : 172licenciées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90 Loisirs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16 Challenge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6 CF3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40 en compétition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4 entraîneurs bénévoles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1 responsable technique salariée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2 juges N2 (Shirley et Céline) et 1 formation juge N3 prévue  ( Shirley)</a:t>
            </a:r>
          </a:p>
          <a:p>
            <a:pPr marL="0" indent="0">
              <a:buNone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Résultats compétitions:  2 filles qualifiées pour le championnat de France à Besançon </a:t>
            </a:r>
          </a:p>
          <a:p>
            <a:pPr marL="0" indent="0">
              <a:buNone/>
            </a:pPr>
            <a:endParaRPr lang="fr-F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7 Equipes engagées en compétition et 2 Duos 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</a:rPr>
              <a:t>GR 2017-2018</a:t>
            </a:r>
            <a:r>
              <a:rPr lang="fr-FR" sz="4400" dirty="0" smtClean="0">
                <a:solidFill>
                  <a:srgbClr val="FFFF00"/>
                </a:solidFill>
              </a:rPr>
              <a:t/>
            </a:r>
            <a:br>
              <a:rPr lang="fr-FR" sz="4400" dirty="0" smtClean="0">
                <a:solidFill>
                  <a:srgbClr val="FFFF00"/>
                </a:solidFill>
              </a:rPr>
            </a:br>
            <a:endParaRPr lang="fr-FR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76672"/>
            <a:ext cx="7847013" cy="4248150"/>
          </a:xfrm>
        </p:spPr>
        <p:txBody>
          <a:bodyPr>
            <a:normAutofit/>
          </a:bodyPr>
          <a:lstStyle/>
          <a:p>
            <a:pPr algn="ctr"/>
            <a:r>
              <a:rPr lang="fr-FR" sz="7000" b="1" dirty="0"/>
              <a:t>Gymnastique Pour </a:t>
            </a:r>
            <a:r>
              <a:rPr lang="fr-FR" sz="7000" b="1" dirty="0" smtClean="0"/>
              <a:t>Tous</a:t>
            </a:r>
            <a:br>
              <a:rPr lang="fr-FR" sz="7000" b="1" dirty="0" smtClean="0"/>
            </a:br>
            <a:endParaRPr lang="fr-FR" sz="7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chemeClr val="accent2"/>
                </a:solidFill>
                <a:latin typeface="Calibri" pitchFamily="34" charset="0"/>
              </a:rPr>
              <a:t>G</a:t>
            </a:r>
            <a:r>
              <a:rPr lang="fr-FR" b="1">
                <a:solidFill>
                  <a:schemeClr val="accent1"/>
                </a:solidFill>
                <a:latin typeface="Calibri" pitchFamily="34" charset="0"/>
              </a:rPr>
              <a:t>ym</a:t>
            </a:r>
            <a:r>
              <a:rPr lang="fr-FR" b="1">
                <a:latin typeface="Calibri" pitchFamily="34" charset="0"/>
              </a:rPr>
              <a:t> </a:t>
            </a:r>
            <a:r>
              <a:rPr lang="fr-FR" b="1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fr-FR" b="1">
                <a:solidFill>
                  <a:schemeClr val="accent1"/>
                </a:solidFill>
                <a:latin typeface="Calibri" pitchFamily="34" charset="0"/>
              </a:rPr>
              <a:t>our</a:t>
            </a:r>
            <a:r>
              <a:rPr lang="fr-FR" b="1">
                <a:latin typeface="Calibri" pitchFamily="34" charset="0"/>
              </a:rPr>
              <a:t> </a:t>
            </a:r>
            <a:r>
              <a:rPr lang="fr-FR" b="1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fr-FR" b="1">
                <a:solidFill>
                  <a:schemeClr val="accent1"/>
                </a:solidFill>
                <a:latin typeface="Calibri" pitchFamily="34" charset="0"/>
              </a:rPr>
              <a:t>ous</a:t>
            </a:r>
            <a:r>
              <a:rPr lang="fr-FR">
                <a:latin typeface="Calibri" pitchFamily="34" charset="0"/>
              </a:rPr>
              <a:t> : </a:t>
            </a:r>
            <a:r>
              <a:rPr lang="fr-FR" b="1" i="1">
                <a:solidFill>
                  <a:schemeClr val="hlink"/>
                </a:solidFill>
                <a:latin typeface="Calibri" pitchFamily="34" charset="0"/>
              </a:rPr>
              <a:t>Gym d’entretien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  <a:p>
            <a:r>
              <a:rPr lang="fr-FR" b="1" dirty="0">
                <a:solidFill>
                  <a:srgbClr val="FF0000"/>
                </a:solidFill>
              </a:rPr>
              <a:t>14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/>
              <a:t>17 Créneaux </a:t>
            </a:r>
            <a:r>
              <a:rPr lang="fr-FR" sz="2400" b="1" dirty="0"/>
              <a:t>(Des thématiques de séance </a:t>
            </a:r>
            <a:r>
              <a:rPr lang="fr-FR" sz="2400" b="1" dirty="0" smtClean="0"/>
              <a:t>diversifiées</a:t>
            </a:r>
            <a:r>
              <a:rPr lang="fr-FR" sz="2400" b="1" dirty="0"/>
              <a:t>)</a:t>
            </a:r>
          </a:p>
          <a:p>
            <a:endParaRPr lang="fr-FR" sz="2400" b="1" dirty="0"/>
          </a:p>
          <a:p>
            <a:r>
              <a:rPr lang="fr-FR" b="1" dirty="0">
                <a:solidFill>
                  <a:srgbClr val="FF0000"/>
                </a:solidFill>
              </a:rPr>
              <a:t>43</a:t>
            </a:r>
            <a:r>
              <a:rPr lang="fr-FR" b="1" dirty="0"/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FR" b="1" dirty="0"/>
              <a:t>51 Pratiquants</a:t>
            </a:r>
          </a:p>
          <a:p>
            <a:endParaRPr lang="fr-FR" b="1" dirty="0"/>
          </a:p>
          <a:p>
            <a:r>
              <a:rPr lang="fr-FR" b="1" dirty="0"/>
              <a:t>3 Moniteurs</a:t>
            </a:r>
          </a:p>
        </p:txBody>
      </p:sp>
      <p:pic>
        <p:nvPicPr>
          <p:cNvPr id="4100" name="Picture 4" descr="logo-club-labellise-gym-senior-asm-omnispoi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068638"/>
            <a:ext cx="2305050" cy="2376487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chemeClr val="accent2"/>
                </a:solidFill>
                <a:latin typeface="Calibri" pitchFamily="34" charset="0"/>
              </a:rPr>
              <a:t>G</a:t>
            </a:r>
            <a:r>
              <a:rPr lang="fr-FR" b="1">
                <a:solidFill>
                  <a:schemeClr val="accent1"/>
                </a:solidFill>
                <a:latin typeface="Calibri" pitchFamily="34" charset="0"/>
              </a:rPr>
              <a:t>ym</a:t>
            </a:r>
            <a:r>
              <a:rPr lang="fr-FR" b="1">
                <a:latin typeface="Calibri" pitchFamily="34" charset="0"/>
              </a:rPr>
              <a:t> </a:t>
            </a:r>
            <a:r>
              <a:rPr lang="fr-FR" b="1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fr-FR" b="1">
                <a:solidFill>
                  <a:schemeClr val="accent1"/>
                </a:solidFill>
                <a:latin typeface="Calibri" pitchFamily="34" charset="0"/>
              </a:rPr>
              <a:t>our</a:t>
            </a:r>
            <a:r>
              <a:rPr lang="fr-FR" b="1">
                <a:latin typeface="Calibri" pitchFamily="34" charset="0"/>
              </a:rPr>
              <a:t> </a:t>
            </a:r>
            <a:r>
              <a:rPr lang="fr-FR" b="1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fr-FR" b="1">
                <a:solidFill>
                  <a:schemeClr val="accent1"/>
                </a:solidFill>
                <a:latin typeface="Calibri" pitchFamily="34" charset="0"/>
              </a:rPr>
              <a:t>ous</a:t>
            </a:r>
            <a:r>
              <a:rPr lang="fr-FR">
                <a:latin typeface="Calibri" pitchFamily="34" charset="0"/>
              </a:rPr>
              <a:t> : </a:t>
            </a:r>
            <a:r>
              <a:rPr lang="fr-FR" b="1" i="1">
                <a:solidFill>
                  <a:schemeClr val="hlink"/>
                </a:solidFill>
                <a:latin typeface="Calibri" pitchFamily="34" charset="0"/>
              </a:rPr>
              <a:t>Petite Enfance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27 Cours/semaine</a:t>
            </a:r>
          </a:p>
          <a:p>
            <a:r>
              <a:rPr lang="fr-FR" b="1" dirty="0">
                <a:solidFill>
                  <a:srgbClr val="FF0000"/>
                </a:solidFill>
              </a:rPr>
              <a:t>370</a:t>
            </a:r>
            <a:r>
              <a:rPr lang="fr-FR" b="1" dirty="0"/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FR" b="1" dirty="0"/>
              <a:t>344 Enfants</a:t>
            </a:r>
          </a:p>
          <a:p>
            <a:r>
              <a:rPr lang="fr-FR" b="1" dirty="0"/>
              <a:t>10 Animateurs</a:t>
            </a:r>
          </a:p>
          <a:p>
            <a:r>
              <a:rPr lang="fr-FR" b="1" dirty="0"/>
              <a:t>P</a:t>
            </a:r>
            <a:r>
              <a:rPr lang="fr-FR" sz="2400" b="1" dirty="0"/>
              <a:t>arcours de Noel ; Gala du club ; « Tous à la baby gym »</a:t>
            </a:r>
          </a:p>
        </p:txBody>
      </p:sp>
      <p:pic>
        <p:nvPicPr>
          <p:cNvPr id="5125" name="Picture 5" descr="151009_234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221163"/>
            <a:ext cx="2381250" cy="2371725"/>
          </a:xfrm>
          <a:prstGeom prst="rect">
            <a:avLst/>
          </a:prstGeom>
          <a:noFill/>
        </p:spPr>
      </p:pic>
      <p:pic>
        <p:nvPicPr>
          <p:cNvPr id="5126" name="Picture 6" descr="FRF_92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149725"/>
            <a:ext cx="2343150" cy="23733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/>
                </a:solidFill>
                <a:latin typeface="Calibri" pitchFamily="34" charset="0"/>
              </a:rPr>
              <a:t>G</a:t>
            </a:r>
            <a:r>
              <a:rPr lang="fr-FR" b="1" dirty="0">
                <a:solidFill>
                  <a:schemeClr val="accent1"/>
                </a:solidFill>
                <a:latin typeface="Calibri" pitchFamily="34" charset="0"/>
              </a:rPr>
              <a:t>ym</a:t>
            </a:r>
            <a:r>
              <a:rPr lang="fr-FR" b="1" dirty="0">
                <a:latin typeface="Calibri" pitchFamily="34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fr-FR" b="1" dirty="0">
                <a:solidFill>
                  <a:schemeClr val="accent1"/>
                </a:solidFill>
                <a:latin typeface="Calibri" pitchFamily="34" charset="0"/>
              </a:rPr>
              <a:t>our</a:t>
            </a:r>
            <a:r>
              <a:rPr lang="fr-FR" b="1" dirty="0">
                <a:latin typeface="Calibri" pitchFamily="34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fr-FR" b="1" dirty="0">
                <a:solidFill>
                  <a:schemeClr val="accent1"/>
                </a:solidFill>
                <a:latin typeface="Calibri" pitchFamily="34" charset="0"/>
              </a:rPr>
              <a:t>ous</a:t>
            </a:r>
            <a:r>
              <a:rPr lang="fr-FR" dirty="0">
                <a:latin typeface="Calibri" pitchFamily="34" charset="0"/>
              </a:rPr>
              <a:t> : </a:t>
            </a:r>
            <a:r>
              <a:rPr lang="fr-FR" b="1" i="1" dirty="0" err="1">
                <a:solidFill>
                  <a:schemeClr val="hlink"/>
                </a:solidFill>
                <a:latin typeface="Calibri" pitchFamily="34" charset="0"/>
              </a:rPr>
              <a:t>HandiGym</a:t>
            </a:r>
            <a:endParaRPr lang="fr-FR" b="1" i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fr-FR" sz="240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1340768"/>
            <a:ext cx="5040560" cy="4525963"/>
          </a:xfrm>
        </p:spPr>
        <p:txBody>
          <a:bodyPr/>
          <a:lstStyle/>
          <a:p>
            <a:r>
              <a:rPr lang="fr-FR" sz="2400" b="1" dirty="0">
                <a:solidFill>
                  <a:srgbClr val="FF0000"/>
                </a:solidFill>
              </a:rPr>
              <a:t>2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FR" sz="2400" b="1" dirty="0">
                <a:solidFill>
                  <a:schemeClr val="bg1"/>
                </a:solidFill>
              </a:rPr>
              <a:t>3 Créneaux   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22 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FR" sz="2400" b="1" dirty="0">
                <a:solidFill>
                  <a:schemeClr val="bg1"/>
                </a:solidFill>
              </a:rPr>
              <a:t>18 Enfants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Accueil de structures </a:t>
            </a:r>
            <a:r>
              <a:rPr lang="fr-FR" sz="2400" b="1" dirty="0" smtClean="0">
                <a:solidFill>
                  <a:schemeClr val="bg1"/>
                </a:solidFill>
              </a:rPr>
              <a:t>médico-sociales</a:t>
            </a:r>
            <a:endParaRPr lang="fr-FR" sz="2400" b="1" dirty="0">
              <a:solidFill>
                <a:schemeClr val="bg1"/>
              </a:solidFill>
            </a:endParaRP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Festival </a:t>
            </a:r>
            <a:r>
              <a:rPr lang="fr-FR" sz="2400" b="1" dirty="0" err="1">
                <a:solidFill>
                  <a:schemeClr val="bg1"/>
                </a:solidFill>
              </a:rPr>
              <a:t>Handigym</a:t>
            </a:r>
            <a:r>
              <a:rPr lang="fr-FR" sz="2400" b="1" dirty="0">
                <a:solidFill>
                  <a:schemeClr val="bg1"/>
                </a:solidFill>
              </a:rPr>
              <a:t> 2017, 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Festi’Gym</a:t>
            </a:r>
            <a:r>
              <a:rPr lang="fr-FR" sz="2400" b="1" dirty="0">
                <a:solidFill>
                  <a:schemeClr val="bg1"/>
                </a:solidFill>
              </a:rPr>
              <a:t>, Gala, Parcours de </a:t>
            </a:r>
            <a:r>
              <a:rPr lang="fr-FR" sz="2400" b="1" dirty="0" smtClean="0">
                <a:solidFill>
                  <a:schemeClr val="bg1"/>
                </a:solidFill>
              </a:rPr>
              <a:t>Noël</a:t>
            </a:r>
            <a:r>
              <a:rPr lang="fr-FR" sz="2400" b="1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fr-FR" sz="24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3076" name="Picture 4" descr="2CO_6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957512" cy="4452938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76672"/>
            <a:ext cx="7847013" cy="42481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000" dirty="0" smtClean="0"/>
              <a:t/>
            </a:r>
            <a:br>
              <a:rPr lang="fr-FR" sz="7000" dirty="0" smtClean="0"/>
            </a:br>
            <a:r>
              <a:rPr lang="fr-FR" sz="7000" dirty="0" smtClean="0"/>
              <a:t>TEAMGYM</a:t>
            </a:r>
            <a:r>
              <a:rPr lang="fr-FR" sz="7000" dirty="0"/>
              <a:t/>
            </a:r>
            <a:br>
              <a:rPr lang="fr-FR" sz="7000" dirty="0"/>
            </a:br>
            <a:r>
              <a:rPr lang="fr-FR" sz="7000" dirty="0"/>
              <a:t/>
            </a:r>
            <a:br>
              <a:rPr lang="fr-FR" sz="7000" dirty="0"/>
            </a:br>
            <a:endParaRPr lang="fr-FR" sz="7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76672"/>
            <a:ext cx="7847013" cy="4248150"/>
          </a:xfrm>
        </p:spPr>
        <p:txBody>
          <a:bodyPr>
            <a:normAutofit/>
          </a:bodyPr>
          <a:lstStyle/>
          <a:p>
            <a:pPr algn="ctr"/>
            <a:r>
              <a:rPr lang="fr-FR" sz="7000" dirty="0"/>
              <a:t/>
            </a:r>
            <a:br>
              <a:rPr lang="fr-FR" sz="7000" dirty="0"/>
            </a:br>
            <a:r>
              <a:rPr lang="fr-FR" sz="7000" dirty="0"/>
              <a:t/>
            </a:r>
            <a:br>
              <a:rPr lang="fr-FR" sz="7000" dirty="0"/>
            </a:br>
            <a:endParaRPr lang="fr-FR" sz="7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683568" y="1052736"/>
            <a:ext cx="8229600" cy="4525963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2016-2017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FR" sz="2700" dirty="0" smtClean="0">
                <a:solidFill>
                  <a:schemeClr val="tx2"/>
                </a:solidFill>
              </a:rPr>
              <a:t>34 licenciés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FR" sz="2700" dirty="0" smtClean="0">
                <a:solidFill>
                  <a:schemeClr val="tx2"/>
                </a:solidFill>
              </a:rPr>
              <a:t>Depuis 2016, discipline FFG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FR" sz="2700" dirty="0" smtClean="0">
                <a:solidFill>
                  <a:schemeClr val="tx2"/>
                </a:solidFill>
              </a:rPr>
              <a:t> 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2017-2018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FR" sz="2700" dirty="0" smtClean="0">
                <a:solidFill>
                  <a:schemeClr val="tx2"/>
                </a:solidFill>
              </a:rPr>
              <a:t>46 licenciés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FR" sz="2700" dirty="0" smtClean="0">
                <a:solidFill>
                  <a:schemeClr val="tx2"/>
                </a:solidFill>
              </a:rPr>
              <a:t>10</a:t>
            </a:r>
            <a:r>
              <a:rPr kumimoji="0" lang="fr-FR" sz="27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formation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64008" lvl="0" indent="0" algn="ctr">
              <a:buNone/>
              <a:defRPr/>
            </a:pPr>
            <a:r>
              <a:rPr lang="fr-FR" u="sng" dirty="0" smtClean="0">
                <a:solidFill>
                  <a:schemeClr val="tx2"/>
                </a:solidFill>
              </a:rPr>
              <a:t>2016-2017</a:t>
            </a:r>
          </a:p>
          <a:p>
            <a:pPr marL="0" marR="64008" lvl="0" indent="0" algn="ctr"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34 licenciés</a:t>
            </a:r>
          </a:p>
          <a:p>
            <a:pPr marL="0" marR="64008" lvl="0" indent="0" algn="ctr"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Depuis 2016, discipline FFG</a:t>
            </a:r>
          </a:p>
          <a:p>
            <a:pPr marL="0" marR="64008" lvl="0" indent="0" algn="ctr"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</a:p>
          <a:p>
            <a:pPr marL="0" marR="64008" lvl="0" indent="0" algn="ctr">
              <a:buNone/>
              <a:defRPr/>
            </a:pPr>
            <a:r>
              <a:rPr lang="fr-FR" u="sng" dirty="0" smtClean="0">
                <a:solidFill>
                  <a:schemeClr val="tx2"/>
                </a:solidFill>
              </a:rPr>
              <a:t>2017-2018</a:t>
            </a:r>
          </a:p>
          <a:p>
            <a:pPr marL="0" marR="64008" lvl="0" indent="0" algn="ctr"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46 licenciés</a:t>
            </a:r>
          </a:p>
          <a:p>
            <a:pPr marL="0" marR="64008" lvl="0" indent="0" algn="ctr"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6 juges formés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980728"/>
            <a:ext cx="7847013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000" dirty="0" smtClean="0"/>
              <a:t>Bilan financier</a:t>
            </a:r>
            <a:r>
              <a:rPr lang="fr-FR" sz="7000" b="1" dirty="0" smtClean="0"/>
              <a:t/>
            </a:r>
            <a:br>
              <a:rPr lang="fr-FR" sz="7000" b="1" dirty="0" smtClean="0"/>
            </a:br>
            <a:r>
              <a:rPr lang="fr-FR" sz="7000" b="1" dirty="0" smtClean="0">
                <a:hlinkClick r:id="rId2" action="ppaction://hlinkfile"/>
              </a:rPr>
              <a:t>Partie 1</a:t>
            </a:r>
            <a:r>
              <a:rPr lang="fr-FR" sz="7000" b="1" dirty="0" smtClean="0"/>
              <a:t/>
            </a:r>
            <a:br>
              <a:rPr lang="fr-FR" sz="7000" b="1" dirty="0" smtClean="0"/>
            </a:br>
            <a:r>
              <a:rPr lang="fr-FR" sz="7000" dirty="0" smtClean="0">
                <a:hlinkClick r:id="rId3" action="ppaction://hlinkfile"/>
              </a:rPr>
              <a:t>Partie 2</a:t>
            </a:r>
            <a:r>
              <a:rPr lang="fr-FR" sz="7000" dirty="0" smtClean="0"/>
              <a:t/>
            </a:r>
            <a:br>
              <a:rPr lang="fr-FR" sz="7000" dirty="0" smtClean="0"/>
            </a:br>
            <a:r>
              <a:rPr lang="fr-FR" sz="7000" dirty="0" smtClean="0">
                <a:hlinkClick r:id="rId4" action="ppaction://hlinkfile"/>
              </a:rPr>
              <a:t>Partie 3</a:t>
            </a:r>
            <a:r>
              <a:rPr lang="fr-FR" sz="7000" b="1" dirty="0" smtClean="0"/>
              <a:t/>
            </a:r>
            <a:br>
              <a:rPr lang="fr-FR" sz="7000" b="1" dirty="0" smtClean="0"/>
            </a:br>
            <a:r>
              <a:rPr lang="fr-FR" sz="3300" i="1" dirty="0" smtClean="0">
                <a:solidFill>
                  <a:srgbClr val="FF0000"/>
                </a:solidFill>
              </a:rPr>
              <a:t>Adoption</a:t>
            </a:r>
            <a:endParaRPr lang="fr-FR" sz="3300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32656"/>
            <a:ext cx="7847013" cy="42481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600" dirty="0" smtClean="0"/>
              <a:t>BILAN DU PROJET </a:t>
            </a:r>
            <a:br>
              <a:rPr lang="fr-FR" sz="5600" dirty="0" smtClean="0"/>
            </a:br>
            <a:r>
              <a:rPr lang="fr-FR" sz="5600" dirty="0" smtClean="0"/>
              <a:t>DU CLUB </a:t>
            </a:r>
            <a:br>
              <a:rPr lang="fr-FR" sz="5600" dirty="0" smtClean="0"/>
            </a:br>
            <a:r>
              <a:rPr lang="fr-FR" sz="5600" dirty="0" smtClean="0"/>
              <a:t>ET </a:t>
            </a:r>
            <a:br>
              <a:rPr lang="fr-FR" sz="5600" dirty="0" smtClean="0"/>
            </a:br>
            <a:r>
              <a:rPr lang="fr-FR" sz="5600" dirty="0" smtClean="0"/>
              <a:t>RAPPORT D’ACTIVITES</a:t>
            </a:r>
            <a:br>
              <a:rPr lang="fr-FR" sz="5600" dirty="0" smtClean="0"/>
            </a:br>
            <a:r>
              <a:rPr lang="fr-FR" sz="3300" i="1" dirty="0" smtClean="0">
                <a:solidFill>
                  <a:srgbClr val="FF0000"/>
                </a:solidFill>
              </a:rPr>
              <a:t>Adoption </a:t>
            </a:r>
            <a:r>
              <a:rPr lang="fr-FR" sz="7000" dirty="0" smtClean="0"/>
              <a:t/>
            </a:r>
            <a:br>
              <a:rPr lang="fr-FR" sz="7000" dirty="0" smtClean="0"/>
            </a:br>
            <a:endParaRPr lang="fr-FR" sz="3300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dirty="0" smtClean="0"/>
              <a:t>Séminaire de rentrée : 10 septembre 2016</a:t>
            </a:r>
          </a:p>
          <a:p>
            <a:pPr>
              <a:buFont typeface="Wingdings" pitchFamily="2" charset="2"/>
              <a:buChar char="ü"/>
            </a:pPr>
            <a:endParaRPr lang="fr-FR" sz="2000" dirty="0" smtClean="0"/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Réunion de rentrée toutes disciplines : 26 septembre 2016</a:t>
            </a:r>
          </a:p>
          <a:p>
            <a:pPr>
              <a:buFont typeface="Wingdings" pitchFamily="2" charset="2"/>
              <a:buChar char="ü"/>
            </a:pPr>
            <a:endParaRPr lang="fr-FR" sz="2000" dirty="0" smtClean="0"/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Lancement des parents référents</a:t>
            </a:r>
          </a:p>
          <a:p>
            <a:pPr>
              <a:buFont typeface="Wingdings" pitchFamily="2" charset="2"/>
              <a:buChar char="ü"/>
            </a:pPr>
            <a:endParaRPr lang="fr-FR" sz="2000" dirty="0" smtClean="0"/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Journée de Noël : 10 décembre 2016</a:t>
            </a:r>
          </a:p>
          <a:p>
            <a:pPr>
              <a:buFont typeface="Wingdings" pitchFamily="2" charset="2"/>
              <a:buChar char="ü"/>
            </a:pPr>
            <a:endParaRPr lang="fr-FR" sz="2000" dirty="0" smtClean="0"/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Challenge des écoles de GYM : 22 mars 2017</a:t>
            </a:r>
          </a:p>
          <a:p>
            <a:pPr>
              <a:buFont typeface="Wingdings" pitchFamily="2" charset="2"/>
              <a:buChar char="ü"/>
            </a:pPr>
            <a:endParaRPr lang="fr-FR" sz="2000" dirty="0" smtClean="0"/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Gala : 24 et 25 juin 2017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Rapport d’activité : la vie du club</a:t>
            </a:r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ANNEE RECORD SUR LE NOMBRE DE COMPETITIONS ORGANISEES</a:t>
            </a:r>
          </a:p>
          <a:p>
            <a:pPr marL="0" indent="0">
              <a:buNone/>
            </a:pPr>
            <a:endParaRPr lang="fr-FR" b="1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  15/01/2017 : GAF : Individuelle à finalité nationale départementale. </a:t>
            </a:r>
          </a:p>
          <a:p>
            <a:pPr>
              <a:buNone/>
            </a:pPr>
            <a:r>
              <a:rPr lang="fr-FR" dirty="0" smtClean="0"/>
              <a:t>	70 </a:t>
            </a:r>
            <a:r>
              <a:rPr lang="fr-FR" dirty="0" err="1" smtClean="0"/>
              <a:t>gyms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  4-5 /02/2017 : TSA : Championnat régional : sélective TR - TU - GAC. Environ 220 </a:t>
            </a:r>
            <a:r>
              <a:rPr lang="fr-FR" dirty="0" err="1" smtClean="0"/>
              <a:t>gyms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  11-12 /03/2018 : TSA </a:t>
            </a:r>
            <a:r>
              <a:rPr lang="fr-FR" dirty="0" err="1" smtClean="0"/>
              <a:t>inter-régionale</a:t>
            </a:r>
            <a:r>
              <a:rPr lang="fr-FR" dirty="0" smtClean="0"/>
              <a:t> : Sélective TU et GAC. Environ 200 </a:t>
            </a:r>
            <a:r>
              <a:rPr lang="fr-FR" dirty="0" err="1" smtClean="0"/>
              <a:t>gyms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   25-26 /03/2017 : GAF :Individuelle régionale à finalité zone. Environ 230 </a:t>
            </a:r>
            <a:r>
              <a:rPr lang="fr-FR" dirty="0" err="1" smtClean="0"/>
              <a:t>gyms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   22-23 /04/2017 : GAM/GAF : Equipes zone à finalité nationale. Demi-finale France. Grosse compétition : 784 </a:t>
            </a:r>
            <a:r>
              <a:rPr lang="fr-FR" dirty="0" err="1" smtClean="0"/>
              <a:t>gyms</a:t>
            </a:r>
            <a:r>
              <a:rPr lang="fr-FR" dirty="0" smtClean="0"/>
              <a:t> des ex </a:t>
            </a:r>
            <a:r>
              <a:rPr lang="fr-FR" dirty="0" err="1" smtClean="0"/>
              <a:t>regions</a:t>
            </a:r>
            <a:r>
              <a:rPr lang="fr-FR" dirty="0" smtClean="0"/>
              <a:t> MP - Aquitaine - </a:t>
            </a:r>
            <a:r>
              <a:rPr lang="fr-FR" dirty="0" err="1" smtClean="0"/>
              <a:t>Languedoc-Roussilon</a:t>
            </a:r>
            <a:r>
              <a:rPr lang="fr-FR" dirty="0" smtClean="0"/>
              <a:t>. 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   3-4 /06/2017 : GAM/GAF : 2ème session du challenge départemental. Non compétitif. 403 </a:t>
            </a:r>
            <a:r>
              <a:rPr lang="fr-FR" dirty="0" err="1" smtClean="0"/>
              <a:t>gyms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Rapport d’activité : organisation d’évènements fédéraux</a:t>
            </a: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76672"/>
            <a:ext cx="7847013" cy="42481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000" dirty="0" smtClean="0"/>
              <a:t/>
            </a:r>
            <a:br>
              <a:rPr lang="fr-FR" sz="7000" dirty="0" smtClean="0"/>
            </a:br>
            <a:r>
              <a:rPr lang="fr-FR" sz="7000" dirty="0" smtClean="0"/>
              <a:t/>
            </a:r>
            <a:br>
              <a:rPr lang="fr-FR" sz="7000" dirty="0" smtClean="0"/>
            </a:br>
            <a:r>
              <a:rPr lang="fr-FR" sz="7000" dirty="0" smtClean="0"/>
              <a:t/>
            </a:r>
            <a:br>
              <a:rPr lang="fr-FR" sz="7000" dirty="0" smtClean="0"/>
            </a:br>
            <a:r>
              <a:rPr lang="fr-FR" sz="7000" dirty="0" smtClean="0">
                <a:hlinkClick r:id="rId2" action="ppaction://hlinkfile"/>
              </a:rPr>
              <a:t>Règlement intérieur </a:t>
            </a:r>
            <a:r>
              <a:rPr lang="fr-FR" sz="7000" dirty="0" smtClean="0"/>
              <a:t/>
            </a:r>
            <a:br>
              <a:rPr lang="fr-FR" sz="7000" dirty="0" smtClean="0"/>
            </a:br>
            <a:r>
              <a:rPr lang="fr-FR" sz="7000" dirty="0" smtClean="0"/>
              <a:t>et </a:t>
            </a:r>
            <a:r>
              <a:rPr lang="fr-FR" sz="7000" dirty="0" smtClean="0">
                <a:hlinkClick r:id="rId3" action="ppaction://hlinkfile"/>
              </a:rPr>
              <a:t>projet éducatif </a:t>
            </a:r>
            <a:r>
              <a:rPr lang="fr-FR" sz="7000" dirty="0" smtClean="0"/>
              <a:t/>
            </a:r>
            <a:br>
              <a:rPr lang="fr-FR" sz="7000" dirty="0" smtClean="0"/>
            </a:br>
            <a:r>
              <a:rPr lang="fr-FR" sz="3300" i="1" dirty="0" smtClean="0">
                <a:solidFill>
                  <a:srgbClr val="FF0000"/>
                </a:solidFill>
              </a:rPr>
              <a:t>Adoptions </a:t>
            </a:r>
            <a:endParaRPr lang="fr-FR" sz="7000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hlinkClick r:id="rId2" action="ppaction://hlinkfile"/>
              </a:rPr>
              <a:t>Budget prévisionnel</a:t>
            </a:r>
            <a:r>
              <a:rPr lang="fr-FR" sz="6000" dirty="0" smtClean="0"/>
              <a:t/>
            </a:r>
            <a:br>
              <a:rPr lang="fr-FR" sz="6000" dirty="0" smtClean="0"/>
            </a:br>
            <a:r>
              <a:rPr lang="fr-FR" sz="3000" i="1" dirty="0" smtClean="0">
                <a:solidFill>
                  <a:srgbClr val="FF0000"/>
                </a:solidFill>
              </a:rPr>
              <a:t> Adoption</a:t>
            </a:r>
            <a:endParaRPr lang="fr-FR" sz="3000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980728"/>
            <a:ext cx="7847013" cy="3024014"/>
          </a:xfrm>
        </p:spPr>
        <p:txBody>
          <a:bodyPr>
            <a:normAutofit/>
          </a:bodyPr>
          <a:lstStyle/>
          <a:p>
            <a:pPr algn="ctr"/>
            <a:r>
              <a:rPr lang="fr-FR" sz="7000" dirty="0"/>
              <a:t>RAPPORT </a:t>
            </a:r>
            <a:r>
              <a:rPr lang="fr-FR" sz="7000" dirty="0" smtClean="0"/>
              <a:t>D’ORIENTATION</a:t>
            </a:r>
            <a:br>
              <a:rPr lang="fr-FR" sz="7000" dirty="0" smtClean="0"/>
            </a:br>
            <a:r>
              <a:rPr lang="fr-FR" sz="3300" i="1" dirty="0" smtClean="0">
                <a:solidFill>
                  <a:srgbClr val="FF0000"/>
                </a:solidFill>
              </a:rPr>
              <a:t>Adoption</a:t>
            </a:r>
            <a:endParaRPr lang="fr-FR" sz="3300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15616" y="835861"/>
            <a:ext cx="7355160" cy="5472608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fr-FR" sz="2800" b="1" dirty="0"/>
              <a:t> </a:t>
            </a:r>
          </a:p>
          <a:p>
            <a:pPr marL="109728" indent="0">
              <a:buNone/>
            </a:pPr>
            <a:r>
              <a:rPr lang="fr-FR" sz="2900" b="1" dirty="0"/>
              <a:t>Le sport a de nombreuses vocations: se dépasser, véhiculer des valeurs, former les cadres, les citoyens de demain, donner une âme à la cité: de vrais défis!!!                       </a:t>
            </a:r>
          </a:p>
          <a:p>
            <a:pPr marL="109728" indent="0">
              <a:buNone/>
            </a:pPr>
            <a:endParaRPr lang="fr-FR" sz="2900" b="1" dirty="0"/>
          </a:p>
          <a:p>
            <a:pPr marL="109728" indent="0">
              <a:buNone/>
            </a:pPr>
            <a:r>
              <a:rPr lang="fr-FR" sz="2900" b="1" dirty="0"/>
              <a:t>Pour 2018, nous aurons notamment à mettre en œuvre :</a:t>
            </a:r>
          </a:p>
          <a:p>
            <a:pPr marL="109728" indent="0">
              <a:buNone/>
            </a:pPr>
            <a:endParaRPr lang="fr-FR" sz="2900" b="1" dirty="0"/>
          </a:p>
          <a:p>
            <a:pPr marL="109728" indent="0">
              <a:buNone/>
            </a:pPr>
            <a:r>
              <a:rPr lang="fr-FR" sz="2900" b="1" u="sng" dirty="0"/>
              <a:t>Un Défi sportif</a:t>
            </a:r>
            <a:r>
              <a:rPr lang="fr-FR" sz="2900" b="1" dirty="0"/>
              <a:t> : Ambitieux mais réaliste: « A chacun son Everest ». </a:t>
            </a:r>
          </a:p>
          <a:p>
            <a:pPr marL="109728" indent="0">
              <a:buNone/>
            </a:pPr>
            <a:endParaRPr lang="fr-FR" sz="2900" b="1" dirty="0"/>
          </a:p>
          <a:p>
            <a:pPr marL="109728" indent="0">
              <a:buNone/>
            </a:pPr>
            <a:r>
              <a:rPr lang="fr-FR" sz="2900" b="1" u="sng" dirty="0"/>
              <a:t>Un Défi d’ouverture</a:t>
            </a:r>
            <a:r>
              <a:rPr lang="fr-FR" sz="2900" b="1" dirty="0"/>
              <a:t> :                                                                                                                                                                                                                                                                           + Championnats de France 2018 Trampoline et Tumbling open,                                                                                                                                              + Le partenariat avec le Québec,           </a:t>
            </a:r>
            <a:r>
              <a:rPr lang="fr-FR" sz="2900" b="1" dirty="0" smtClean="0"/>
              <a:t>  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2900" b="1" dirty="0"/>
              <a:t>+ L’accueil de gymnastes féminines </a:t>
            </a:r>
            <a:r>
              <a:rPr lang="fr-FR" sz="2900" b="1" dirty="0" smtClean="0"/>
              <a:t>galloises,                                                                                                                                                                                  </a:t>
            </a:r>
            <a:r>
              <a:rPr lang="fr-FR" sz="2900" b="1" dirty="0"/>
              <a:t>+ La  </a:t>
            </a:r>
            <a:r>
              <a:rPr lang="fr-FR" sz="2900" b="1" dirty="0" err="1"/>
              <a:t>Loulé</a:t>
            </a:r>
            <a:r>
              <a:rPr lang="fr-FR" sz="2900" b="1" dirty="0"/>
              <a:t> cup au Portugal et la Massilia Cup,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+ Le Golden Age en Italie à Pesaro.</a:t>
            </a:r>
          </a:p>
          <a:p>
            <a:pPr marL="109728" indent="0">
              <a:buNone/>
            </a:pPr>
            <a:endParaRPr lang="fr-FR" sz="2900" b="1" dirty="0"/>
          </a:p>
          <a:p>
            <a:pPr marL="109728" indent="0">
              <a:buNone/>
            </a:pPr>
            <a:r>
              <a:rPr lang="fr-FR" sz="2900" b="1" u="sng" dirty="0"/>
              <a:t>Un Défi solidaire et du vivre ensemble</a:t>
            </a:r>
            <a:r>
              <a:rPr lang="fr-FR" sz="2900" b="1" dirty="0"/>
              <a:t> :                                                                                                                                                                                                                                            + Le projet gym cancer                                                                                                                                                                                              + Le programme d’entraînement physique de femmes obèses enceintes.                                                                                           + Les 45 ans du club                                                                                                                                                                                                                                       + L’offre en gymnastique adulte et senior… </a:t>
            </a:r>
          </a:p>
          <a:p>
            <a:pPr marL="109728" indent="0">
              <a:buNone/>
            </a:pPr>
            <a:endParaRPr lang="fr-FR" sz="2900" b="1" dirty="0"/>
          </a:p>
          <a:p>
            <a:pPr marL="109728" indent="0">
              <a:buNone/>
            </a:pPr>
            <a:r>
              <a:rPr lang="fr-FR" sz="2900" b="1" u="sng" dirty="0"/>
              <a:t>Un Défi citoyen </a:t>
            </a:r>
            <a:r>
              <a:rPr lang="fr-FR" sz="2900" b="1" dirty="0"/>
              <a:t>:                                                                                                                                                                                                                                                                             + Des groupes de travail, sous l’égide de l’omnisport, concernant </a:t>
            </a:r>
            <a:r>
              <a:rPr lang="fr-FR" sz="2900" b="1" dirty="0" err="1"/>
              <a:t>Capitany</a:t>
            </a:r>
            <a:r>
              <a:rPr lang="fr-FR" sz="2900" b="1" dirty="0"/>
              <a:t>,                                                                                                                                                                                                                                          + Le Projet Educatif Territorial,                                                                                                                                                                                          + Les assises du sport dans le cadre de l’année du sport à Colomiers. </a:t>
            </a:r>
          </a:p>
          <a:p>
            <a:pPr marL="109728" indent="0">
              <a:buNone/>
            </a:pPr>
            <a:endParaRPr lang="fr-FR" sz="2900" b="1" dirty="0"/>
          </a:p>
          <a:p>
            <a:pPr marL="109728" indent="0">
              <a:buNone/>
            </a:pPr>
            <a:r>
              <a:rPr lang="fr-FR" sz="2900" b="1" dirty="0"/>
              <a:t>             Une belle année 2018 s’ouvre à nous : savourons-la !!!</a:t>
            </a:r>
          </a:p>
          <a:p>
            <a:endParaRPr lang="fr-FR" sz="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 fontScale="90000"/>
          </a:bodyPr>
          <a:lstStyle/>
          <a:p>
            <a:pPr marL="109728" indent="0" algn="ctr"/>
            <a:r>
              <a:rPr lang="fr-FR" sz="4400" dirty="0"/>
              <a:t>                                                                  </a:t>
            </a:r>
            <a:r>
              <a:rPr lang="fr-FR" sz="2200" dirty="0"/>
              <a:t/>
            </a:r>
            <a:br>
              <a:rPr lang="fr-FR" sz="2200" dirty="0"/>
            </a:br>
            <a:r>
              <a:rPr lang="fr-FR" sz="4000" dirty="0"/>
              <a:t>Rapport d’orientation 2018 </a:t>
            </a:r>
            <a:r>
              <a:rPr lang="fr-FR" sz="4400" dirty="0"/>
              <a:t/>
            </a:r>
            <a:br>
              <a:rPr lang="fr-FR" sz="4400" dirty="0"/>
            </a:b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132856"/>
            <a:ext cx="7847013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300" b="1" dirty="0" smtClean="0"/>
              <a:t/>
            </a:r>
            <a:br>
              <a:rPr lang="fr-FR" sz="3300" b="1" dirty="0" smtClean="0"/>
            </a:br>
            <a:r>
              <a:rPr lang="fr-FR" sz="3300" u="sng" dirty="0" smtClean="0"/>
              <a:t/>
            </a:r>
            <a:br>
              <a:rPr lang="fr-FR" sz="3300" u="sng" dirty="0" smtClean="0"/>
            </a:br>
            <a:r>
              <a:rPr lang="fr-FR" sz="3300" u="sng" dirty="0" smtClean="0"/>
              <a:t/>
            </a:r>
            <a:br>
              <a:rPr lang="fr-FR" sz="3300" u="sng" dirty="0" smtClean="0"/>
            </a:br>
            <a:r>
              <a:rPr lang="fr-FR" sz="3300" u="sng" dirty="0" smtClean="0"/>
              <a:t/>
            </a:r>
            <a:br>
              <a:rPr lang="fr-FR" sz="3300" u="sng" dirty="0" smtClean="0"/>
            </a:br>
            <a:r>
              <a:rPr lang="fr-FR" sz="3300" u="sng" dirty="0" smtClean="0"/>
              <a:t/>
            </a:r>
            <a:br>
              <a:rPr lang="fr-FR" sz="3300" u="sng" dirty="0" smtClean="0"/>
            </a:br>
            <a:r>
              <a:rPr lang="fr-FR" sz="3300" b="1" u="sng" dirty="0" smtClean="0"/>
              <a:t>Comité Directeur</a:t>
            </a:r>
            <a:br>
              <a:rPr lang="fr-FR" sz="3300" b="1" u="sng" dirty="0" smtClean="0"/>
            </a:br>
            <a:r>
              <a:rPr lang="fr-FR" sz="3300" b="1" u="sng" dirty="0" smtClean="0"/>
              <a:t>Election des nouveaux membres :</a:t>
            </a:r>
            <a:br>
              <a:rPr lang="fr-FR" sz="3300" b="1" u="sng" dirty="0" smtClean="0"/>
            </a:br>
            <a:r>
              <a:rPr lang="fr-FR" sz="3300" dirty="0" smtClean="0"/>
              <a:t/>
            </a:r>
            <a:br>
              <a:rPr lang="fr-FR" sz="3300" dirty="0" smtClean="0"/>
            </a:br>
            <a:r>
              <a:rPr lang="fr-FR" sz="3300" dirty="0" smtClean="0"/>
              <a:t/>
            </a:r>
            <a:br>
              <a:rPr lang="fr-FR" sz="3300" dirty="0" smtClean="0"/>
            </a:br>
            <a:r>
              <a:rPr lang="fr-FR" sz="3300" dirty="0" smtClean="0"/>
              <a:t>Maryse BINOT-BRAQUE</a:t>
            </a:r>
            <a:br>
              <a:rPr lang="fr-FR" sz="3300" dirty="0" smtClean="0"/>
            </a:br>
            <a:r>
              <a:rPr lang="fr-FR" sz="3300" dirty="0" smtClean="0"/>
              <a:t>Candice LAGARRIGUE </a:t>
            </a:r>
            <a:br>
              <a:rPr lang="fr-FR" sz="3300" dirty="0" smtClean="0"/>
            </a:br>
            <a:r>
              <a:rPr lang="fr-FR" sz="3300" dirty="0" smtClean="0"/>
              <a:t>Marie-Claire LEGORRE</a:t>
            </a:r>
            <a:br>
              <a:rPr lang="fr-FR" sz="3300" dirty="0" smtClean="0"/>
            </a:br>
            <a:r>
              <a:rPr lang="fr-FR" sz="3300" dirty="0" smtClean="0"/>
              <a:t>Pierre THEVENET</a:t>
            </a:r>
            <a:br>
              <a:rPr lang="fr-FR" sz="3300" dirty="0" smtClean="0"/>
            </a:br>
            <a:r>
              <a:rPr lang="fr-FR" sz="3300" dirty="0" smtClean="0"/>
              <a:t>Marlène RIGABERT</a:t>
            </a:r>
            <a:br>
              <a:rPr lang="fr-FR" sz="3300" dirty="0" smtClean="0"/>
            </a:br>
            <a:r>
              <a:rPr lang="fr-FR" sz="3300" dirty="0" smtClean="0"/>
              <a:t>Patricia PEREZ</a:t>
            </a:r>
            <a:br>
              <a:rPr lang="fr-FR" sz="3300" dirty="0" smtClean="0"/>
            </a:br>
            <a:endParaRPr lang="fr-FR" sz="7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2051720" y="220486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267744" y="263691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2627784" y="350100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2195736" y="306896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2555776" y="400506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915816" y="443711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 numCol="2">
            <a:normAutofit fontScale="92500" lnSpcReduction="20000"/>
          </a:bodyPr>
          <a:lstStyle/>
          <a:p>
            <a:r>
              <a:rPr lang="fr-FR" dirty="0" smtClean="0"/>
              <a:t>ARNOUIL Sylvie</a:t>
            </a:r>
          </a:p>
          <a:p>
            <a:r>
              <a:rPr lang="fr-FR" dirty="0" smtClean="0"/>
              <a:t>BAILLADE Colette</a:t>
            </a:r>
          </a:p>
          <a:p>
            <a:r>
              <a:rPr lang="fr-FR" dirty="0" smtClean="0"/>
              <a:t>BEHIER Bertrand</a:t>
            </a:r>
          </a:p>
          <a:p>
            <a:r>
              <a:rPr lang="fr-FR" i="1" dirty="0" smtClean="0">
                <a:solidFill>
                  <a:srgbClr val="0070C0"/>
                </a:solidFill>
              </a:rPr>
              <a:t>BINOT-BRAQUE Maryse</a:t>
            </a:r>
          </a:p>
          <a:p>
            <a:r>
              <a:rPr lang="fr-FR" dirty="0" smtClean="0"/>
              <a:t>BOSI Jean-Louis</a:t>
            </a:r>
          </a:p>
          <a:p>
            <a:r>
              <a:rPr lang="fr-FR" dirty="0" smtClean="0"/>
              <a:t>CABIROL Sandrine</a:t>
            </a:r>
          </a:p>
          <a:p>
            <a:r>
              <a:rPr lang="fr-FR" dirty="0" smtClean="0"/>
              <a:t>CANDIARD Paul</a:t>
            </a:r>
          </a:p>
          <a:p>
            <a:r>
              <a:rPr lang="fr-FR" dirty="0" smtClean="0"/>
              <a:t>CRUNEL Pascal</a:t>
            </a:r>
          </a:p>
          <a:p>
            <a:r>
              <a:rPr lang="fr-FR" dirty="0" smtClean="0"/>
              <a:t>DESILLES Céline</a:t>
            </a:r>
          </a:p>
          <a:p>
            <a:r>
              <a:rPr lang="fr-FR" dirty="0" smtClean="0"/>
              <a:t>JASPARD Nathalie</a:t>
            </a:r>
          </a:p>
          <a:p>
            <a:r>
              <a:rPr lang="nl-NL" dirty="0" smtClean="0"/>
              <a:t>LABAU Robert</a:t>
            </a:r>
            <a:endParaRPr lang="fr-FR" dirty="0" smtClean="0"/>
          </a:p>
          <a:p>
            <a:r>
              <a:rPr lang="nl-NL" i="1" dirty="0" smtClean="0">
                <a:solidFill>
                  <a:srgbClr val="0070C0"/>
                </a:solidFill>
              </a:rPr>
              <a:t>LAGARRIGUE </a:t>
            </a:r>
            <a:r>
              <a:rPr lang="nl-NL" i="1" dirty="0" err="1" smtClean="0">
                <a:solidFill>
                  <a:srgbClr val="0070C0"/>
                </a:solidFill>
              </a:rPr>
              <a:t>Candice</a:t>
            </a:r>
            <a:endParaRPr lang="nl-NL" i="1" dirty="0" smtClean="0">
              <a:solidFill>
                <a:srgbClr val="0070C0"/>
              </a:solidFill>
            </a:endParaRPr>
          </a:p>
          <a:p>
            <a:r>
              <a:rPr lang="nl-NL" dirty="0" smtClean="0"/>
              <a:t>LALANNE Mathilde</a:t>
            </a:r>
            <a:endParaRPr lang="fr-FR" dirty="0" smtClean="0"/>
          </a:p>
          <a:p>
            <a:r>
              <a:rPr lang="nl-NL" i="1" dirty="0" smtClean="0">
                <a:solidFill>
                  <a:srgbClr val="0070C0"/>
                </a:solidFill>
              </a:rPr>
              <a:t>LEGORRE </a:t>
            </a:r>
            <a:r>
              <a:rPr lang="nl-NL" i="1" dirty="0" err="1" smtClean="0">
                <a:solidFill>
                  <a:srgbClr val="0070C0"/>
                </a:solidFill>
              </a:rPr>
              <a:t>Marie-Claire</a:t>
            </a:r>
            <a:endParaRPr lang="fr-FR" i="1" dirty="0" smtClean="0">
              <a:solidFill>
                <a:srgbClr val="0070C0"/>
              </a:solidFill>
            </a:endParaRPr>
          </a:p>
          <a:p>
            <a:r>
              <a:rPr lang="nl-NL" dirty="0" smtClean="0"/>
              <a:t>MOUTIER </a:t>
            </a:r>
            <a:r>
              <a:rPr lang="nl-NL" dirty="0" err="1" smtClean="0"/>
              <a:t>Frédéric</a:t>
            </a:r>
            <a:endParaRPr lang="fr-FR" dirty="0" smtClean="0"/>
          </a:p>
          <a:p>
            <a:r>
              <a:rPr lang="nl-NL" dirty="0" smtClean="0"/>
              <a:t>PASQUALETTO Kathleen</a:t>
            </a:r>
            <a:endParaRPr lang="fr-FR" dirty="0" smtClean="0"/>
          </a:p>
          <a:p>
            <a:r>
              <a:rPr lang="en-GB" dirty="0" smtClean="0"/>
              <a:t>PATTI Guy</a:t>
            </a:r>
          </a:p>
          <a:p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RIGABERT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Marlène</a:t>
            </a:r>
            <a:endParaRPr lang="fr-FR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dirty="0" smtClean="0"/>
              <a:t>RIGABERT Michel</a:t>
            </a:r>
            <a:endParaRPr lang="fr-FR" dirty="0" smtClean="0"/>
          </a:p>
          <a:p>
            <a:r>
              <a:rPr lang="en-GB" dirty="0" smtClean="0"/>
              <a:t>SIBRAC Chantal</a:t>
            </a:r>
            <a:endParaRPr lang="fr-FR" dirty="0" smtClean="0"/>
          </a:p>
          <a:p>
            <a:r>
              <a:rPr lang="en-GB" dirty="0" smtClean="0"/>
              <a:t>THERET </a:t>
            </a:r>
            <a:r>
              <a:rPr lang="en-GB" dirty="0" err="1" smtClean="0"/>
              <a:t>Odile</a:t>
            </a:r>
            <a:endParaRPr lang="fr-FR" dirty="0" smtClean="0"/>
          </a:p>
          <a:p>
            <a:r>
              <a:rPr lang="en-GB" i="1" dirty="0" smtClean="0">
                <a:solidFill>
                  <a:srgbClr val="0070C0"/>
                </a:solidFill>
              </a:rPr>
              <a:t>THEVENET Pierre</a:t>
            </a:r>
            <a:endParaRPr lang="fr-FR" i="1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VENOUIL Frédéric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Comité Directeur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-963488"/>
            <a:ext cx="7847013" cy="3024014"/>
          </a:xfrm>
        </p:spPr>
        <p:txBody>
          <a:bodyPr>
            <a:normAutofit/>
          </a:bodyPr>
          <a:lstStyle/>
          <a:p>
            <a:pPr algn="ctr"/>
            <a:r>
              <a:rPr lang="fr-FR" sz="7000" dirty="0" smtClean="0"/>
              <a:t>Parole aux invités</a:t>
            </a:r>
            <a:br>
              <a:rPr lang="fr-FR" sz="7000" dirty="0" smtClean="0"/>
            </a:br>
            <a:endParaRPr lang="fr-FR" sz="3300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2" name="Picture 2" descr="Résultat de recherche d'images pour &quot;la parol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048672" cy="3404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76672"/>
            <a:ext cx="7847013" cy="4248150"/>
          </a:xfrm>
        </p:spPr>
        <p:txBody>
          <a:bodyPr>
            <a:normAutofit/>
          </a:bodyPr>
          <a:lstStyle/>
          <a:p>
            <a:pPr algn="ctr"/>
            <a:r>
              <a:rPr lang="fr-FR" sz="7000" b="1" dirty="0"/>
              <a:t>BILAN TECHNIQUE 2016-2017</a:t>
            </a:r>
            <a:endParaRPr lang="fr-FR" sz="7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980728"/>
            <a:ext cx="7847013" cy="30240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000" dirty="0" smtClean="0"/>
              <a:t/>
            </a:r>
            <a:br>
              <a:rPr lang="fr-FR" sz="7000" dirty="0" smtClean="0"/>
            </a:br>
            <a:r>
              <a:rPr lang="fr-FR" sz="7000" dirty="0" smtClean="0"/>
              <a:t/>
            </a:r>
            <a:br>
              <a:rPr lang="fr-FR" sz="7000" dirty="0" smtClean="0"/>
            </a:br>
            <a:r>
              <a:rPr lang="fr-FR" sz="7000" dirty="0" smtClean="0"/>
              <a:t/>
            </a:r>
            <a:br>
              <a:rPr lang="fr-FR" sz="7000" dirty="0" smtClean="0"/>
            </a:br>
            <a:r>
              <a:rPr lang="fr-FR" sz="7000" dirty="0" smtClean="0"/>
              <a:t/>
            </a:r>
            <a:br>
              <a:rPr lang="fr-FR" sz="7000" dirty="0" smtClean="0"/>
            </a:br>
            <a:r>
              <a:rPr lang="fr-FR" sz="7000" dirty="0" smtClean="0"/>
              <a:t>Pot de l’amitié</a:t>
            </a:r>
            <a:br>
              <a:rPr lang="fr-FR" sz="7000" dirty="0" smtClean="0"/>
            </a:br>
            <a:r>
              <a:rPr lang="fr-FR" sz="7000" dirty="0" smtClean="0"/>
              <a:t/>
            </a:r>
            <a:br>
              <a:rPr lang="fr-FR" sz="7000" dirty="0" smtClean="0"/>
            </a:br>
            <a:endParaRPr lang="fr-FR" sz="3300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1026" name="Picture 2" descr="Résultat de recherche d'images pour &quot;POT DE L'AMITIÉ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2736304" cy="2747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76672"/>
            <a:ext cx="7847013" cy="42481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000" b="1" dirty="0"/>
              <a:t>Gymnastique Artistique </a:t>
            </a:r>
            <a:r>
              <a:rPr lang="fr-FR" sz="7000" b="1" dirty="0" smtClean="0"/>
              <a:t>Féminine</a:t>
            </a:r>
            <a:br>
              <a:rPr lang="fr-FR" sz="7000" b="1" dirty="0" smtClean="0"/>
            </a:br>
            <a:endParaRPr lang="fr-FR" sz="7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algn="ctr">
              <a:buNone/>
            </a:pPr>
            <a:r>
              <a:rPr lang="fr-FR" sz="4000" b="1" dirty="0" smtClean="0"/>
              <a:t>2016-2017</a:t>
            </a: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b="1" dirty="0"/>
              <a:t>295 licenciées</a:t>
            </a:r>
            <a:br>
              <a:rPr lang="fr-FR" sz="4000" b="1" dirty="0"/>
            </a:b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b="1" dirty="0"/>
              <a:t>14 </a:t>
            </a:r>
            <a:r>
              <a:rPr lang="fr-FR" sz="4000" b="1" dirty="0" smtClean="0"/>
              <a:t>GAF en Horaires Aménagées</a:t>
            </a: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b="1" dirty="0"/>
              <a:t>15 entraîneurs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/>
              <a:t>30 juges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4319588"/>
          </a:xfrm>
        </p:spPr>
        <p:txBody>
          <a:bodyPr/>
          <a:lstStyle/>
          <a:p>
            <a:r>
              <a:rPr lang="fr-FR" sz="1800" b="1"/>
              <a:t>RESULTATS COMPETITIFS</a:t>
            </a:r>
            <a:br>
              <a:rPr lang="fr-FR" sz="1800" b="1"/>
            </a:br>
            <a:r>
              <a:rPr lang="fr-FR" sz="1800" b="1"/>
              <a:t/>
            </a:r>
            <a:br>
              <a:rPr lang="fr-FR" sz="1800" b="1"/>
            </a:br>
            <a:r>
              <a:rPr lang="fr-FR" sz="1800" b="1"/>
              <a:t/>
            </a:r>
            <a:br>
              <a:rPr lang="fr-FR" sz="1800" b="1"/>
            </a:br>
            <a:r>
              <a:rPr lang="fr-FR" sz="1800" b="1"/>
              <a:t>CHALLENGE DEPARTEMENTAL Session 1 et 2 :</a:t>
            </a:r>
            <a:r>
              <a:rPr lang="fr-FR" sz="1800"/>
              <a:t> 70 gymnastes présentes</a:t>
            </a:r>
            <a:r>
              <a:rPr lang="fr-FR" sz="1800" b="1"/>
              <a:t/>
            </a:r>
            <a:br>
              <a:rPr lang="fr-FR" sz="1800" b="1"/>
            </a:br>
            <a:r>
              <a:rPr lang="fr-FR" sz="1800" b="1"/>
              <a:t/>
            </a:r>
            <a:br>
              <a:rPr lang="fr-FR" sz="1800" b="1"/>
            </a:br>
            <a:r>
              <a:rPr lang="fr-FR" sz="1800" b="1"/>
              <a:t>DR :</a:t>
            </a:r>
            <a:r>
              <a:rPr lang="fr-FR" sz="1800"/>
              <a:t> 7 équipes sur toutes les catégories (Promotion Honneur et Excellence) </a:t>
            </a:r>
            <a:br>
              <a:rPr lang="fr-FR" sz="1800"/>
            </a:br>
            <a:r>
              <a:rPr lang="fr-FR" sz="1800"/>
              <a:t>et 3 équipes sur le podium départemental.</a:t>
            </a:r>
            <a:br>
              <a:rPr lang="fr-FR" sz="1800"/>
            </a:br>
            <a:r>
              <a:rPr lang="fr-FR" sz="1800" b="1"/>
              <a:t/>
            </a:r>
            <a:br>
              <a:rPr lang="fr-FR" sz="1800" b="1"/>
            </a:br>
            <a:r>
              <a:rPr lang="fr-FR" sz="1800" b="1"/>
              <a:t>PRE FED :</a:t>
            </a:r>
            <a:r>
              <a:rPr lang="fr-FR" sz="1800"/>
              <a:t> 3 équipes sont championnes départementales et 1 équipe vice championne du département. 2 équipes sont championnes régionales et 1 équipe est championne de la zone sud-ouest !</a:t>
            </a:r>
            <a:r>
              <a:rPr lang="fr-FR" sz="1800" b="1"/>
              <a:t/>
            </a:r>
            <a:br>
              <a:rPr lang="fr-FR" sz="1800" b="1"/>
            </a:br>
            <a:r>
              <a:rPr lang="fr-FR" sz="1800" b="1"/>
              <a:t/>
            </a:r>
            <a:br>
              <a:rPr lang="fr-FR" sz="1800" b="1"/>
            </a:br>
            <a:endParaRPr lang="fr-FR" sz="1800"/>
          </a:p>
        </p:txBody>
      </p:sp>
      <p:pic>
        <p:nvPicPr>
          <p:cNvPr id="3076" name="Picture 4" descr="Finale de Zone DIR GAF à Mérign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860800"/>
            <a:ext cx="3887787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2950" cy="2924175"/>
          </a:xfrm>
        </p:spPr>
        <p:txBody>
          <a:bodyPr>
            <a:noAutofit/>
          </a:bodyPr>
          <a:lstStyle/>
          <a:p>
            <a:r>
              <a:rPr lang="fr-FR" sz="1400" b="1" dirty="0" smtClean="0"/>
              <a:t/>
            </a:r>
            <a:br>
              <a:rPr lang="fr-FR" sz="1400" b="1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b="1" dirty="0" err="1" smtClean="0"/>
              <a:t>Livane</a:t>
            </a:r>
            <a:r>
              <a:rPr lang="fr-FR" sz="1400" b="1" dirty="0" smtClean="0"/>
              <a:t> </a:t>
            </a:r>
            <a:r>
              <a:rPr lang="fr-FR" sz="1400" b="1" dirty="0"/>
              <a:t>Masse</a:t>
            </a:r>
            <a:r>
              <a:rPr lang="fr-FR" sz="1400" dirty="0"/>
              <a:t> termine 3e des « </a:t>
            </a:r>
            <a:r>
              <a:rPr lang="fr-FR" sz="1400" dirty="0" err="1"/>
              <a:t>Cigalettes</a:t>
            </a:r>
            <a:r>
              <a:rPr lang="fr-FR" sz="1400" dirty="0"/>
              <a:t> 2006 » à l’Elite Gym </a:t>
            </a:r>
            <a:r>
              <a:rPr lang="fr-FR" sz="1400" dirty="0" err="1"/>
              <a:t>Massilia</a:t>
            </a:r>
            <a:r>
              <a:rPr lang="fr-FR" sz="1400" dirty="0"/>
              <a:t> (tournoi international à Marseille)</a:t>
            </a:r>
            <a:r>
              <a:rPr lang="fr-FR" sz="1400" b="1" dirty="0"/>
              <a:t/>
            </a:r>
            <a:br>
              <a:rPr lang="fr-FR" sz="1400" b="1" dirty="0"/>
            </a:br>
            <a:r>
              <a:rPr lang="fr-FR" sz="1400" b="1" dirty="0"/>
              <a:t/>
            </a:r>
            <a:br>
              <a:rPr lang="fr-FR" sz="1400" b="1" dirty="0"/>
            </a:br>
            <a:r>
              <a:rPr lang="fr-FR" sz="1400" b="1" dirty="0"/>
              <a:t>Libre FFG Poussines : </a:t>
            </a:r>
            <a:r>
              <a:rPr lang="fr-FR" sz="1400" dirty="0"/>
              <a:t>Championnes du département et</a:t>
            </a:r>
            <a:r>
              <a:rPr lang="fr-FR" sz="1400" b="1" dirty="0"/>
              <a:t> </a:t>
            </a:r>
            <a:r>
              <a:rPr lang="fr-FR" sz="1400" dirty="0"/>
              <a:t>vice championne régionale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b="1" dirty="0"/>
              <a:t>Nationales A 10/11 ans : </a:t>
            </a:r>
            <a:r>
              <a:rPr lang="fr-FR" sz="1400" dirty="0"/>
              <a:t>Championnes départementales et régionales, 3e à la zone et 7e en Division Critérium 1</a:t>
            </a:r>
            <a:br>
              <a:rPr lang="fr-FR" sz="1400" dirty="0"/>
            </a:br>
            <a:r>
              <a:rPr lang="fr-FR" sz="1400" b="1" dirty="0"/>
              <a:t/>
            </a:r>
            <a:br>
              <a:rPr lang="fr-FR" sz="1400" b="1" dirty="0"/>
            </a:br>
            <a:r>
              <a:rPr lang="fr-FR" sz="1400" b="1" dirty="0"/>
              <a:t>Nationales B : </a:t>
            </a:r>
            <a:r>
              <a:rPr lang="fr-FR" sz="1400" dirty="0"/>
              <a:t>Championnes régionales, qualifiées au championnat de France en Nationale B5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b="1" dirty="0"/>
              <a:t>DN :</a:t>
            </a:r>
            <a:r>
              <a:rPr lang="fr-FR" sz="1400" dirty="0"/>
              <a:t> Championnes régionales, vice championnes de zone et 6e en DN2 !</a:t>
            </a:r>
            <a:br>
              <a:rPr lang="fr-FR" sz="1400" dirty="0"/>
            </a:br>
            <a:r>
              <a:rPr lang="fr-FR" sz="1400" dirty="0"/>
              <a:t>14 gymnastes qualifiées au championnat de France (toutes les gymnastes en HA)</a:t>
            </a:r>
            <a:r>
              <a:rPr lang="fr-FR" sz="1400" b="1" dirty="0"/>
              <a:t/>
            </a:r>
            <a:br>
              <a:rPr lang="fr-FR" sz="1400" b="1" dirty="0"/>
            </a:br>
            <a:r>
              <a:rPr lang="fr-FR" sz="1400" b="1" dirty="0"/>
              <a:t/>
            </a:r>
            <a:br>
              <a:rPr lang="fr-FR" sz="1400" b="1" dirty="0"/>
            </a:br>
            <a:r>
              <a:rPr lang="fr-FR" sz="1400" b="1" dirty="0"/>
              <a:t>Clémence BEHIER :</a:t>
            </a:r>
            <a:r>
              <a:rPr lang="fr-FR" sz="1400" dirty="0"/>
              <a:t> Vice championne de France au sol !</a:t>
            </a:r>
          </a:p>
        </p:txBody>
      </p:sp>
      <p:pic>
        <p:nvPicPr>
          <p:cNvPr id="4100" name="Picture 4" descr="CDF GAF Cogn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032250" cy="2562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5" descr="Les DN GAF de retour du CDF d'Oyonn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4032250" cy="2562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CAB0-C7B6-4FDE-8BA5-EE2299BF5D1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712</TotalTime>
  <Words>865</Words>
  <Application>Microsoft Macintosh PowerPoint</Application>
  <PresentationFormat>Présentation à l'écran (4:3)</PresentationFormat>
  <Paragraphs>261</Paragraphs>
  <Slides>50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Rotonde</vt:lpstr>
      <vt:lpstr>Présentation PowerPoint</vt:lpstr>
      <vt:lpstr>Sommaire</vt:lpstr>
      <vt:lpstr>COMPTE RENDU AG DU 1-12-2016 Adoption</vt:lpstr>
      <vt:lpstr>Bilan financier Partie 1 Partie 2 Partie 3 Adoption</vt:lpstr>
      <vt:lpstr>BILAN TECHNIQUE 2016-2017</vt:lpstr>
      <vt:lpstr>Gymnastique Artistique Féminine </vt:lpstr>
      <vt:lpstr>Présentation PowerPoint</vt:lpstr>
      <vt:lpstr>RESULTATS COMPETITIFS   CHALLENGE DEPARTEMENTAL Session 1 et 2 : 70 gymnastes présentes  DR : 7 équipes sur toutes les catégories (Promotion Honneur et Excellence)  et 3 équipes sur le podium départemental.  PRE FED : 3 équipes sont championnes départementales et 1 équipe vice championne du département. 2 équipes sont championnes régionales et 1 équipe est championne de la zone sud-ouest !  </vt:lpstr>
      <vt:lpstr>   Livane Masse termine 3e des « Cigalettes 2006 » à l’Elite Gym Massilia (tournoi international à Marseille)  Libre FFG Poussines : Championnes du département et vice championne régionale  Nationales A 10/11 ans : Championnes départementales et régionales, 3e à la zone et 7e en Division Critérium 1  Nationales B : Championnes régionales, qualifiées au championnat de France en Nationale B5  DN : Championnes régionales, vice championnes de zone et 6e en DN2 ! 14 gymnastes qualifiées au championnat de France (toutes les gymnastes en HA)  Clémence BEHIER : Vice championne de France au sol !</vt:lpstr>
      <vt:lpstr>Présentation PowerPoint</vt:lpstr>
      <vt:lpstr>Point spécifique de la section : Entrée de Livane MASSE (11 ans) au pôle France de Marseille!</vt:lpstr>
      <vt:lpstr>Gymnastique Artistique Masculine </vt:lpstr>
      <vt:lpstr>GAM 2016-2017</vt:lpstr>
      <vt:lpstr>GAM 2016-2017</vt:lpstr>
      <vt:lpstr>GAM 2016-2017</vt:lpstr>
      <vt:lpstr>Présentation PowerPoint</vt:lpstr>
      <vt:lpstr>GAM 2016-2017</vt:lpstr>
      <vt:lpstr> Trampoline  </vt:lpstr>
      <vt:lpstr>Trampo 2016-2017</vt:lpstr>
      <vt:lpstr>TR 2016-2017</vt:lpstr>
      <vt:lpstr>Podium Fanny 3è!</vt:lpstr>
      <vt:lpstr>Championnat de France à Niort: premier titre national pour l’EGC</vt:lpstr>
      <vt:lpstr>Présentation PowerPoint</vt:lpstr>
      <vt:lpstr>Premier tournoi international –  12è Loulé CUP- Loulé Portugal  (9-10 octobre 2017)</vt:lpstr>
      <vt:lpstr>Présentation PowerPoint</vt:lpstr>
      <vt:lpstr>Présentation PowerPoint</vt:lpstr>
      <vt:lpstr>Premier championnat de France organisé à la MAG!</vt:lpstr>
      <vt:lpstr>Nationale 2</vt:lpstr>
      <vt:lpstr>Bravo le COL et les bénévoles!</vt:lpstr>
      <vt:lpstr>Gymnastique Rythmique </vt:lpstr>
      <vt:lpstr> GR 2016-2017 </vt:lpstr>
      <vt:lpstr>GR 2017-2018 </vt:lpstr>
      <vt:lpstr>Gymnastique Pour Tous </vt:lpstr>
      <vt:lpstr>Gym Pour Tous : Gym d’entretien</vt:lpstr>
      <vt:lpstr>Gym Pour Tous : Petite Enfance</vt:lpstr>
      <vt:lpstr>Gym Pour Tous : HandiGym</vt:lpstr>
      <vt:lpstr> TEAMGYM  </vt:lpstr>
      <vt:lpstr>  </vt:lpstr>
      <vt:lpstr>Présentation PowerPoint</vt:lpstr>
      <vt:lpstr>BILAN DU PROJET  DU CLUB  ET  RAPPORT D’ACTIVITES Adoption  </vt:lpstr>
      <vt:lpstr>Rapport d’activité : la vie du club</vt:lpstr>
      <vt:lpstr>Rapport d’activité : organisation d’évènements fédéraux</vt:lpstr>
      <vt:lpstr>   Règlement intérieur  et projet éducatif  Adoptions </vt:lpstr>
      <vt:lpstr>Budget prévisionnel  Adoption</vt:lpstr>
      <vt:lpstr>RAPPORT D’ORIENTATION Adoption</vt:lpstr>
      <vt:lpstr>                                                                   Rapport d’orientation 2018  </vt:lpstr>
      <vt:lpstr>     Comité Directeur Election des nouveaux membres :   Maryse BINOT-BRAQUE Candice LAGARRIGUE  Marie-Claire LEGORRE Pierre THEVENET Marlène RIGABERT Patricia PEREZ </vt:lpstr>
      <vt:lpstr>Le Comité Directeur</vt:lpstr>
      <vt:lpstr>Parole aux invités </vt:lpstr>
      <vt:lpstr>    Pot de l’amitié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de l’Etoile Gymnique de Colomiers</dc:title>
  <dc:creator>meriem</dc:creator>
  <cp:lastModifiedBy>Marie Bocher</cp:lastModifiedBy>
  <cp:revision>69</cp:revision>
  <dcterms:created xsi:type="dcterms:W3CDTF">2018-01-12T09:27:28Z</dcterms:created>
  <dcterms:modified xsi:type="dcterms:W3CDTF">2019-03-13T13:45:31Z</dcterms:modified>
</cp:coreProperties>
</file>